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4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6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7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8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19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20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</p:sldMasterIdLst>
  <p:notesMasterIdLst>
    <p:notesMasterId r:id="rId28"/>
  </p:notesMasterIdLst>
  <p:sldIdLst>
    <p:sldId id="516" r:id="rId3"/>
    <p:sldId id="663" r:id="rId4"/>
    <p:sldId id="843" r:id="rId5"/>
    <p:sldId id="582" r:id="rId6"/>
    <p:sldId id="841" r:id="rId7"/>
    <p:sldId id="660" r:id="rId8"/>
    <p:sldId id="607" r:id="rId9"/>
    <p:sldId id="844" r:id="rId10"/>
    <p:sldId id="463" r:id="rId11"/>
    <p:sldId id="648" r:id="rId12"/>
    <p:sldId id="842" r:id="rId13"/>
    <p:sldId id="651" r:id="rId14"/>
    <p:sldId id="653" r:id="rId15"/>
    <p:sldId id="654" r:id="rId16"/>
    <p:sldId id="649" r:id="rId17"/>
    <p:sldId id="652" r:id="rId18"/>
    <p:sldId id="650" r:id="rId19"/>
    <p:sldId id="657" r:id="rId20"/>
    <p:sldId id="658" r:id="rId21"/>
    <p:sldId id="655" r:id="rId22"/>
    <p:sldId id="721" r:id="rId23"/>
    <p:sldId id="300" r:id="rId24"/>
    <p:sldId id="839" r:id="rId25"/>
    <p:sldId id="840" r:id="rId26"/>
    <p:sldId id="284" r:id="rId27"/>
  </p:sldIdLst>
  <p:sldSz cx="12192000" cy="6858000"/>
  <p:notesSz cx="9872663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85"/>
    <a:srgbClr val="00CCB4"/>
    <a:srgbClr val="5BD4FF"/>
    <a:srgbClr val="004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0" autoAdjust="0"/>
    <p:restoredTop sz="74496" autoAdjust="0"/>
  </p:normalViewPr>
  <p:slideViewPr>
    <p:cSldViewPr snapToGrid="0">
      <p:cViewPr varScale="1">
        <p:scale>
          <a:sx n="46" d="100"/>
          <a:sy n="46" d="100"/>
        </p:scale>
        <p:origin x="14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26517997144308"/>
          <c:y val="6.6786359423916253E-2"/>
          <c:w val="0.60649105329642172"/>
          <c:h val="0.9332136405760836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366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36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8DE-48E7-B656-9E7BB4A35792}"/>
              </c:ext>
            </c:extLst>
          </c:dPt>
          <c:dPt>
            <c:idx val="1"/>
            <c:invertIfNegative val="0"/>
            <c:bubble3D val="0"/>
            <c:spPr>
              <a:solidFill>
                <a:srgbClr val="0036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8DE-48E7-B656-9E7BB4A35792}"/>
              </c:ext>
            </c:extLst>
          </c:dPt>
          <c:dPt>
            <c:idx val="2"/>
            <c:invertIfNegative val="0"/>
            <c:bubble3D val="0"/>
            <c:spPr>
              <a:solidFill>
                <a:srgbClr val="0036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8DE-48E7-B656-9E7BB4A35792}"/>
              </c:ext>
            </c:extLst>
          </c:dPt>
          <c:dPt>
            <c:idx val="3"/>
            <c:invertIfNegative val="0"/>
            <c:bubble3D val="0"/>
            <c:spPr>
              <a:solidFill>
                <a:srgbClr val="0036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8DE-48E7-B656-9E7BB4A35792}"/>
              </c:ext>
            </c:extLst>
          </c:dPt>
          <c:dPt>
            <c:idx val="4"/>
            <c:invertIfNegative val="0"/>
            <c:bubble3D val="0"/>
            <c:spPr>
              <a:solidFill>
                <a:srgbClr val="0036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8DE-48E7-B656-9E7BB4A35792}"/>
              </c:ext>
            </c:extLst>
          </c:dPt>
          <c:dPt>
            <c:idx val="5"/>
            <c:invertIfNegative val="0"/>
            <c:bubble3D val="0"/>
            <c:spPr>
              <a:solidFill>
                <a:srgbClr val="0036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8DE-48E7-B656-9E7BB4A35792}"/>
              </c:ext>
            </c:extLst>
          </c:dPt>
          <c:dPt>
            <c:idx val="6"/>
            <c:invertIfNegative val="0"/>
            <c:bubble3D val="0"/>
            <c:spPr>
              <a:solidFill>
                <a:srgbClr val="0036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8DE-48E7-B656-9E7BB4A35792}"/>
              </c:ext>
            </c:extLst>
          </c:dPt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rgbClr val="0A336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&lt; 1 an</c:v>
                </c:pt>
                <c:pt idx="1">
                  <c:v>1 - 3 ans</c:v>
                </c:pt>
                <c:pt idx="2">
                  <c:v>4 - 5 ans</c:v>
                </c:pt>
                <c:pt idx="3">
                  <c:v>6 - 10 ans</c:v>
                </c:pt>
                <c:pt idx="4">
                  <c:v>11 - 20 ans</c:v>
                </c:pt>
                <c:pt idx="5">
                  <c:v>21 - 30 ans</c:v>
                </c:pt>
                <c:pt idx="6">
                  <c:v>&gt; 30 ans</c:v>
                </c:pt>
              </c:strCache>
            </c:strRef>
          </c:cat>
          <c:val>
            <c:numRef>
              <c:f>Sheet1!$B$2:$B$8</c:f>
              <c:numCache>
                <c:formatCode>0.00</c:formatCode>
                <c:ptCount val="7"/>
                <c:pt idx="0">
                  <c:v>8</c:v>
                </c:pt>
                <c:pt idx="1">
                  <c:v>20</c:v>
                </c:pt>
                <c:pt idx="2">
                  <c:v>18</c:v>
                </c:pt>
                <c:pt idx="3">
                  <c:v>18</c:v>
                </c:pt>
                <c:pt idx="4">
                  <c:v>17</c:v>
                </c:pt>
                <c:pt idx="5">
                  <c:v>11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8DE-48E7-B656-9E7BB4A35792}"/>
            </c:ext>
          </c:extLst>
        </c:ser>
        <c:ser>
          <c:idx val="1"/>
          <c:order val="1"/>
          <c:spPr>
            <a:solidFill>
              <a:srgbClr val="14B2EC"/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4B2EC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&lt; 1 an</c:v>
                </c:pt>
                <c:pt idx="1">
                  <c:v>1 - 3 ans</c:v>
                </c:pt>
                <c:pt idx="2">
                  <c:v>4 - 5 ans</c:v>
                </c:pt>
                <c:pt idx="3">
                  <c:v>6 - 10 ans</c:v>
                </c:pt>
                <c:pt idx="4">
                  <c:v>11 - 20 ans</c:v>
                </c:pt>
                <c:pt idx="5">
                  <c:v>21 - 30 ans</c:v>
                </c:pt>
                <c:pt idx="6">
                  <c:v>&gt; 30 ans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15</c:v>
                </c:pt>
                <c:pt idx="1">
                  <c:v>27</c:v>
                </c:pt>
                <c:pt idx="2">
                  <c:v>20</c:v>
                </c:pt>
                <c:pt idx="3">
                  <c:v>18</c:v>
                </c:pt>
                <c:pt idx="4">
                  <c:v>8</c:v>
                </c:pt>
                <c:pt idx="5">
                  <c:v>4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8DE-48E7-B656-9E7BB4A357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8762559"/>
        <c:axId val="355381759"/>
      </c:barChart>
      <c:valAx>
        <c:axId val="355381759"/>
        <c:scaling>
          <c:orientation val="minMax"/>
        </c:scaling>
        <c:delete val="1"/>
        <c:axPos val="t"/>
        <c:numFmt formatCode="0&quot;%&quot;" sourceLinked="0"/>
        <c:majorTickMark val="out"/>
        <c:minorTickMark val="none"/>
        <c:tickLblPos val="nextTo"/>
        <c:crossAx val="348762559"/>
        <c:crosses val="autoZero"/>
        <c:crossBetween val="between"/>
      </c:valAx>
      <c:catAx>
        <c:axId val="348762559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A336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5538175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>
              <a:lumMod val="65000"/>
              <a:lumOff val="35000"/>
            </a:schemeClr>
          </a:solidFill>
        </a:defRPr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</c:v>
                </c:pt>
              </c:strCache>
            </c:strRef>
          </c:tx>
          <c:spPr>
            <a:solidFill>
              <a:srgbClr val="EE7079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54%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A22-4672-A544-EF438BD6EF7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Totaal</c:v>
                </c:pt>
              </c:strCache>
            </c:strRef>
          </c:cat>
          <c:val>
            <c:numRef>
              <c:f>Sheet1!$B$2</c:f>
              <c:numCache>
                <c:formatCode>0.00</c:formatCode>
                <c:ptCount val="1"/>
                <c:pt idx="0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22-4672-A544-EF438BD6EF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Oui</c:v>
                </c:pt>
              </c:strCache>
            </c:strRef>
          </c:tx>
          <c:spPr>
            <a:solidFill>
              <a:srgbClr val="00998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98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A22-4672-A544-EF438BD6EF7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46%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A22-4672-A544-EF438BD6EF7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Totaal</c:v>
                </c:pt>
              </c:strCache>
            </c:strRef>
          </c:cat>
          <c:val>
            <c:numRef>
              <c:f>Sheet1!$C$2</c:f>
              <c:numCache>
                <c:formatCode>0.00</c:formatCode>
                <c:ptCount val="1"/>
                <c:pt idx="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A22-4672-A544-EF438BD6EF7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71962720"/>
        <c:axId val="1166027184"/>
      </c:barChart>
      <c:catAx>
        <c:axId val="10719627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66027184"/>
        <c:crosses val="autoZero"/>
        <c:auto val="1"/>
        <c:lblAlgn val="ctr"/>
        <c:lblOffset val="100"/>
        <c:noMultiLvlLbl val="0"/>
      </c:catAx>
      <c:valAx>
        <c:axId val="116602718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71962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50000"/>
              <a:lumOff val="50000"/>
            </a:schemeClr>
          </a:solidFill>
        </a:defRPr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27358657320253E-2"/>
          <c:y val="0.13593981849324177"/>
          <c:w val="0.78865995310311754"/>
          <c:h val="0.7942163948228823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9985"/>
            </a:solidFill>
          </c:spPr>
          <c:dPt>
            <c:idx val="0"/>
            <c:bubble3D val="0"/>
            <c:spPr>
              <a:solidFill>
                <a:srgbClr val="EE707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20D-4D85-BACA-F35ECD3C904C}"/>
              </c:ext>
            </c:extLst>
          </c:dPt>
          <c:dPt>
            <c:idx val="1"/>
            <c:bubble3D val="0"/>
            <c:spPr>
              <a:solidFill>
                <a:srgbClr val="00998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20D-4D85-BACA-F35ECD3C904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54</c:v>
                </c:pt>
                <c:pt idx="1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0D-4D85-BACA-F35ECD3C90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</c:v>
                </c:pt>
              </c:strCache>
            </c:strRef>
          </c:tx>
          <c:spPr>
            <a:solidFill>
              <a:srgbClr val="EE7079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30%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A22-4672-A544-EF438BD6EF7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Totaal</c:v>
                </c:pt>
              </c:strCache>
            </c:strRef>
          </c:cat>
          <c:val>
            <c:numRef>
              <c:f>Sheet1!$B$2</c:f>
              <c:numCache>
                <c:formatCode>0.00</c:formatCode>
                <c:ptCount val="1"/>
                <c:pt idx="0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22-4672-A544-EF438BD6EF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Oui</c:v>
                </c:pt>
              </c:strCache>
            </c:strRef>
          </c:tx>
          <c:spPr>
            <a:solidFill>
              <a:srgbClr val="00998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98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A22-4672-A544-EF438BD6EF7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70%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A22-4672-A544-EF438BD6EF7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Totaal</c:v>
                </c:pt>
              </c:strCache>
            </c:strRef>
          </c:cat>
          <c:val>
            <c:numRef>
              <c:f>Sheet1!$C$2</c:f>
              <c:numCache>
                <c:formatCode>0.00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A22-4672-A544-EF438BD6EF7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71962720"/>
        <c:axId val="1166027184"/>
      </c:barChart>
      <c:catAx>
        <c:axId val="10719627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66027184"/>
        <c:crosses val="autoZero"/>
        <c:auto val="1"/>
        <c:lblAlgn val="ctr"/>
        <c:lblOffset val="100"/>
        <c:noMultiLvlLbl val="0"/>
      </c:catAx>
      <c:valAx>
        <c:axId val="116602718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71962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50000"/>
              <a:lumOff val="50000"/>
            </a:schemeClr>
          </a:solidFill>
        </a:defRPr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27358657320253E-2"/>
          <c:y val="0.13593981849324177"/>
          <c:w val="0.78865995310311754"/>
          <c:h val="0.7942163948228823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rgbClr val="EE707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20D-4D85-BACA-F35ECD3C904C}"/>
              </c:ext>
            </c:extLst>
          </c:dPt>
          <c:dPt>
            <c:idx val="1"/>
            <c:bubble3D val="0"/>
            <c:explosion val="0"/>
            <c:spPr>
              <a:solidFill>
                <a:srgbClr val="00998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20D-4D85-BACA-F35ECD3C904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35</c:v>
                </c:pt>
                <c:pt idx="1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0D-4D85-BACA-F35ECD3C90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413971733845041"/>
          <c:y val="2.7071220758107865E-2"/>
          <c:w val="0.4857731350711228"/>
          <c:h val="0.933825904813514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A3365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0A33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C3-43D8-8E10-36670258C77F}"/>
              </c:ext>
            </c:extLst>
          </c:dPt>
          <c:dLbls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6C3-43D8-8E10-36670258C77F}"/>
                </c:ext>
              </c:extLst>
            </c:dLbl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A336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Faciliter les échanges avec votre comptable</c:v>
                </c:pt>
                <c:pt idx="1">
                  <c:v>Vérifier la solvabilité/santé financière de vos clients/fournisseurs/partenaires</c:v>
                </c:pt>
                <c:pt idx="2">
                  <c:v>Rappel des échéances à payer</c:v>
                </c:pt>
                <c:pt idx="3">
                  <c:v>Recourir à un système de recouvrement de factures impayées</c:v>
                </c:pt>
                <c:pt idx="4">
                  <c:v>Analyser les dépenses et projections en trésorerie</c:v>
                </c:pt>
                <c:pt idx="5">
                  <c:v>Possibilité de créer et suivre des factures</c:v>
                </c:pt>
                <c:pt idx="6">
                  <c:v>Autre (je n'attends rien de ma banque)</c:v>
                </c:pt>
              </c:strCache>
            </c:strRef>
          </c:cat>
          <c:val>
            <c:numRef>
              <c:f>Sheet1!$B$2:$B$8</c:f>
              <c:numCache>
                <c:formatCode>0.00</c:formatCode>
                <c:ptCount val="7"/>
                <c:pt idx="0">
                  <c:v>38</c:v>
                </c:pt>
                <c:pt idx="1">
                  <c:v>30</c:v>
                </c:pt>
                <c:pt idx="2">
                  <c:v>29</c:v>
                </c:pt>
                <c:pt idx="3">
                  <c:v>28</c:v>
                </c:pt>
                <c:pt idx="4">
                  <c:v>25</c:v>
                </c:pt>
                <c:pt idx="5">
                  <c:v>23</c:v>
                </c:pt>
                <c:pt idx="6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C3-43D8-8E10-36670258C7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14B2EC"/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4B2EC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Faciliter les échanges avec votre comptable</c:v>
                </c:pt>
                <c:pt idx="1">
                  <c:v>Vérifier la solvabilité/santé financière de vos clients/fournisseurs/partenaires</c:v>
                </c:pt>
                <c:pt idx="2">
                  <c:v>Rappel des échéances à payer</c:v>
                </c:pt>
                <c:pt idx="3">
                  <c:v>Recourir à un système de recouvrement de factures impayées</c:v>
                </c:pt>
                <c:pt idx="4">
                  <c:v>Analyser les dépenses et projections en trésorerie</c:v>
                </c:pt>
                <c:pt idx="5">
                  <c:v>Possibilité de créer et suivre des factures</c:v>
                </c:pt>
                <c:pt idx="6">
                  <c:v>Autre (je n'attends rien de ma banque)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42</c:v>
                </c:pt>
                <c:pt idx="1">
                  <c:v>31</c:v>
                </c:pt>
                <c:pt idx="2">
                  <c:v>40</c:v>
                </c:pt>
                <c:pt idx="3">
                  <c:v>29</c:v>
                </c:pt>
                <c:pt idx="4">
                  <c:v>27</c:v>
                </c:pt>
                <c:pt idx="5">
                  <c:v>31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6C3-43D8-8E10-36670258C77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89286144"/>
        <c:axId val="1330544864"/>
      </c:barChart>
      <c:catAx>
        <c:axId val="138928614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A336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30544864"/>
        <c:crosses val="autoZero"/>
        <c:auto val="1"/>
        <c:lblAlgn val="ctr"/>
        <c:lblOffset val="100"/>
        <c:noMultiLvlLbl val="0"/>
      </c:catAx>
      <c:valAx>
        <c:axId val="1330544864"/>
        <c:scaling>
          <c:orientation val="minMax"/>
          <c:max val="50"/>
        </c:scaling>
        <c:delete val="1"/>
        <c:axPos val="t"/>
        <c:numFmt formatCode="0&quot;%&quot;" sourceLinked="0"/>
        <c:majorTickMark val="out"/>
        <c:minorTickMark val="none"/>
        <c:tickLblPos val="nextTo"/>
        <c:crossAx val="1389286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50000"/>
              <a:lumOff val="50000"/>
            </a:schemeClr>
          </a:solidFill>
        </a:defRPr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</c:v>
                </c:pt>
              </c:strCache>
            </c:strRef>
          </c:tx>
          <c:spPr>
            <a:solidFill>
              <a:srgbClr val="EE7079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73%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A22-4672-A544-EF438BD6EF7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Totaal</c:v>
                </c:pt>
              </c:strCache>
            </c:strRef>
          </c:cat>
          <c:val>
            <c:numRef>
              <c:f>Sheet1!$B$2</c:f>
              <c:numCache>
                <c:formatCode>0.00</c:formatCode>
                <c:ptCount val="1"/>
                <c:pt idx="0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22-4672-A544-EF438BD6EF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Oui</c:v>
                </c:pt>
              </c:strCache>
            </c:strRef>
          </c:tx>
          <c:spPr>
            <a:solidFill>
              <a:srgbClr val="00998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98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A22-4672-A544-EF438BD6EF7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A22-4672-A544-EF438BD6EF7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Totaal</c:v>
                </c:pt>
              </c:strCache>
            </c:strRef>
          </c:cat>
          <c:val>
            <c:numRef>
              <c:f>Sheet1!$C$2</c:f>
              <c:numCache>
                <c:formatCode>0.00</c:formatCode>
                <c:ptCount val="1"/>
                <c:pt idx="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A22-4672-A544-EF438BD6EF7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71962720"/>
        <c:axId val="1166027184"/>
      </c:barChart>
      <c:catAx>
        <c:axId val="10719627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66027184"/>
        <c:crosses val="autoZero"/>
        <c:auto val="1"/>
        <c:lblAlgn val="ctr"/>
        <c:lblOffset val="100"/>
        <c:noMultiLvlLbl val="0"/>
      </c:catAx>
      <c:valAx>
        <c:axId val="116602718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71962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50000"/>
              <a:lumOff val="50000"/>
            </a:schemeClr>
          </a:solidFill>
        </a:defRPr>
      </a:pPr>
      <a:endParaRPr lang="fr-F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27358657320253E-2"/>
          <c:y val="0.13593981849324177"/>
          <c:w val="0.78865995310311754"/>
          <c:h val="0.7942163948228823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A3365"/>
            </a:solidFill>
          </c:spPr>
          <c:dPt>
            <c:idx val="0"/>
            <c:bubble3D val="0"/>
            <c:spPr>
              <a:solidFill>
                <a:srgbClr val="EE707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20D-4D85-BACA-F35ECD3C904C}"/>
              </c:ext>
            </c:extLst>
          </c:dPt>
          <c:dPt>
            <c:idx val="1"/>
            <c:bubble3D val="0"/>
            <c:spPr>
              <a:solidFill>
                <a:srgbClr val="00998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20D-4D85-BACA-F35ECD3C904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77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0D-4D85-BACA-F35ECD3C90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787318026459551"/>
          <c:y val="3.0882448843345074E-2"/>
          <c:w val="0.46053217033826416"/>
          <c:h val="0.9382351023133098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A3365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0A33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9B8-4051-AB95-87F979CB43B5}"/>
              </c:ext>
            </c:extLst>
          </c:dPt>
          <c:dLbls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9B8-4051-AB95-87F979CB43B5}"/>
                </c:ext>
              </c:extLst>
            </c:dLbl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A336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Service sur-mesure, adapté à ma situation</c:v>
                </c:pt>
                <c:pt idx="1">
                  <c:v>Conseils en face à face </c:v>
                </c:pt>
                <c:pt idx="2">
                  <c:v>Répondre plus rapidement à mes demandes/questions</c:v>
                </c:pt>
                <c:pt idx="3">
                  <c:v>Veiller à une tarification simple et transparente</c:v>
                </c:pt>
                <c:pt idx="4">
                  <c:v>Mieux m'encadrer dans les formalités et démarches administratives</c:v>
                </c:pt>
                <c:pt idx="5">
                  <c:v>Accessibilité de la ligne téléphonique </c:v>
                </c:pt>
                <c:pt idx="6">
                  <c:v>Conseils à distance (via chat, vidéo chat, email, etc.) dans un horaire élargi</c:v>
                </c:pt>
                <c:pt idx="7">
                  <c:v>Déplacement du conseiller directement dans mon entreprise quand je le demande</c:v>
                </c:pt>
                <c:pt idx="8">
                  <c:v>M'aider davantage dans le financement de mon activité (crédit, etc.)</c:v>
                </c:pt>
                <c:pt idx="9">
                  <c:v>M’aider dans le report d’échéances de crédits</c:v>
                </c:pt>
                <c:pt idx="10">
                  <c:v>Améliorer la clarté du site web</c:v>
                </c:pt>
                <c:pt idx="11">
                  <c:v>Autre (automate pour prendre et déposer du cash)</c:v>
                </c:pt>
              </c:strCache>
            </c:strRef>
          </c:cat>
          <c:val>
            <c:numRef>
              <c:f>Sheet1!$B$2:$B$13</c:f>
              <c:numCache>
                <c:formatCode>0.00</c:formatCode>
                <c:ptCount val="12"/>
                <c:pt idx="0">
                  <c:v>31</c:v>
                </c:pt>
                <c:pt idx="1">
                  <c:v>25</c:v>
                </c:pt>
                <c:pt idx="2">
                  <c:v>24</c:v>
                </c:pt>
                <c:pt idx="3">
                  <c:v>24</c:v>
                </c:pt>
                <c:pt idx="4">
                  <c:v>21</c:v>
                </c:pt>
                <c:pt idx="5">
                  <c:v>20</c:v>
                </c:pt>
                <c:pt idx="6">
                  <c:v>20</c:v>
                </c:pt>
                <c:pt idx="7">
                  <c:v>17</c:v>
                </c:pt>
                <c:pt idx="8">
                  <c:v>15</c:v>
                </c:pt>
                <c:pt idx="9">
                  <c:v>15</c:v>
                </c:pt>
                <c:pt idx="10">
                  <c:v>10</c:v>
                </c:pt>
                <c:pt idx="1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B8-4051-AB95-87F979CB43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14B2EC"/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14B2EC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Service sur-mesure, adapté à ma situation</c:v>
                </c:pt>
                <c:pt idx="1">
                  <c:v>Conseils en face à face </c:v>
                </c:pt>
                <c:pt idx="2">
                  <c:v>Répondre plus rapidement à mes demandes/questions</c:v>
                </c:pt>
                <c:pt idx="3">
                  <c:v>Veiller à une tarification simple et transparente</c:v>
                </c:pt>
                <c:pt idx="4">
                  <c:v>Mieux m'encadrer dans les formalités et démarches administratives</c:v>
                </c:pt>
                <c:pt idx="5">
                  <c:v>Accessibilité de la ligne téléphonique </c:v>
                </c:pt>
                <c:pt idx="6">
                  <c:v>Conseils à distance (via chat, vidéo chat, email, etc.) dans un horaire élargi</c:v>
                </c:pt>
                <c:pt idx="7">
                  <c:v>Déplacement du conseiller directement dans mon entreprise quand je le demande</c:v>
                </c:pt>
                <c:pt idx="8">
                  <c:v>M'aider davantage dans le financement de mon activité (crédit, etc.)</c:v>
                </c:pt>
                <c:pt idx="9">
                  <c:v>M’aider dans le report d’échéances de crédits</c:v>
                </c:pt>
                <c:pt idx="10">
                  <c:v>Améliorer la clarté du site web</c:v>
                </c:pt>
                <c:pt idx="11">
                  <c:v>Autre (automate pour prendre et déposer du cash)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36</c:v>
                </c:pt>
                <c:pt idx="1">
                  <c:v>18</c:v>
                </c:pt>
                <c:pt idx="2">
                  <c:v>28</c:v>
                </c:pt>
                <c:pt idx="3">
                  <c:v>31</c:v>
                </c:pt>
                <c:pt idx="4">
                  <c:v>29</c:v>
                </c:pt>
                <c:pt idx="5">
                  <c:v>17</c:v>
                </c:pt>
                <c:pt idx="6">
                  <c:v>24</c:v>
                </c:pt>
                <c:pt idx="7">
                  <c:v>13</c:v>
                </c:pt>
                <c:pt idx="8">
                  <c:v>25</c:v>
                </c:pt>
                <c:pt idx="9">
                  <c:v>17</c:v>
                </c:pt>
                <c:pt idx="10">
                  <c:v>17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9B8-4051-AB95-87F979CB43B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89286144"/>
        <c:axId val="1330544864"/>
      </c:barChart>
      <c:catAx>
        <c:axId val="138928614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A336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30544864"/>
        <c:crosses val="autoZero"/>
        <c:auto val="1"/>
        <c:lblAlgn val="ctr"/>
        <c:lblOffset val="100"/>
        <c:noMultiLvlLbl val="0"/>
      </c:catAx>
      <c:valAx>
        <c:axId val="1330544864"/>
        <c:scaling>
          <c:orientation val="minMax"/>
          <c:max val="40"/>
        </c:scaling>
        <c:delete val="1"/>
        <c:axPos val="t"/>
        <c:numFmt formatCode="0&quot;%&quot;" sourceLinked="0"/>
        <c:majorTickMark val="none"/>
        <c:minorTickMark val="none"/>
        <c:tickLblPos val="nextTo"/>
        <c:crossAx val="1389286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50000"/>
              <a:lumOff val="50000"/>
            </a:schemeClr>
          </a:solidFill>
        </a:defRPr>
      </a:pPr>
      <a:endParaRPr lang="fr-F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1558833537674119E-2"/>
          <c:w val="0.94293934660854672"/>
          <c:h val="0.813887742726956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Disponible à distance</c:v>
                </c:pt>
              </c:strCache>
            </c:strRef>
          </c:tx>
          <c:spPr>
            <a:solidFill>
              <a:srgbClr val="003665"/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Entrepreneurs</c:v>
                </c:pt>
                <c:pt idx="1">
                  <c:v>Indépendants en personnes physiques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15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89-4CCC-9385-4617F16F8660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Pas de préférence</c:v>
                </c:pt>
              </c:strCache>
            </c:strRef>
          </c:tx>
          <c:spPr>
            <a:solidFill>
              <a:srgbClr val="009985"/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998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Entrepreneurs</c:v>
                </c:pt>
                <c:pt idx="1">
                  <c:v>Indépendants en personnes physiques</c:v>
                </c:pt>
              </c:strCache>
            </c:strRef>
          </c:cat>
          <c:val>
            <c:numRef>
              <c:f>Feuil1!$C$2:$C$3</c:f>
              <c:numCache>
                <c:formatCode>General</c:formatCode>
                <c:ptCount val="2"/>
                <c:pt idx="0">
                  <c:v>45</c:v>
                </c:pt>
                <c:pt idx="1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89-4CCC-9385-4617F16F8660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Disponible en personne dans une agence</c:v>
                </c:pt>
              </c:strCache>
            </c:strRef>
          </c:tx>
          <c:spPr>
            <a:solidFill>
              <a:srgbClr val="EE707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9C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A8F-47B3-B36E-7D04A4DF1FEE}"/>
              </c:ext>
            </c:extLst>
          </c:dPt>
          <c:dPt>
            <c:idx val="1"/>
            <c:invertIfNegative val="0"/>
            <c:bubble3D val="0"/>
            <c:spPr>
              <a:solidFill>
                <a:srgbClr val="E9C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A8F-47B3-B36E-7D04A4DF1FEE}"/>
              </c:ext>
            </c:extLst>
          </c:dPt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E9C1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Entrepreneurs</c:v>
                </c:pt>
                <c:pt idx="1">
                  <c:v>Indépendants en personnes physiques</c:v>
                </c:pt>
              </c:strCache>
            </c:strRef>
          </c:cat>
          <c:val>
            <c:numRef>
              <c:f>Feuil1!$D$2:$D$3</c:f>
              <c:numCache>
                <c:formatCode>General</c:formatCode>
                <c:ptCount val="2"/>
                <c:pt idx="0">
                  <c:v>40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89-4CCC-9385-4617F16F86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2898488"/>
        <c:axId val="702892584"/>
      </c:barChart>
      <c:catAx>
        <c:axId val="7028984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02892584"/>
        <c:crosses val="autoZero"/>
        <c:auto val="1"/>
        <c:lblAlgn val="ctr"/>
        <c:lblOffset val="100"/>
        <c:noMultiLvlLbl val="0"/>
      </c:catAx>
      <c:valAx>
        <c:axId val="7028925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0289848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</c:v>
                </c:pt>
              </c:strCache>
            </c:strRef>
          </c:tx>
          <c:spPr>
            <a:solidFill>
              <a:srgbClr val="EE7079"/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Totaal</c:v>
                </c:pt>
              </c:strCache>
            </c:strRef>
          </c:cat>
          <c:val>
            <c:numRef>
              <c:f>Sheet1!$B$2</c:f>
              <c:numCache>
                <c:formatCode>0.00</c:formatCode>
                <c:ptCount val="1"/>
                <c:pt idx="0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56-41B7-9729-31943B6C63C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Oui</c:v>
                </c:pt>
              </c:strCache>
            </c:strRef>
          </c:tx>
          <c:spPr>
            <a:solidFill>
              <a:srgbClr val="00998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98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756-41B7-9729-31943B6C63CA}"/>
              </c:ext>
            </c:extLst>
          </c:dPt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Totaal</c:v>
                </c:pt>
              </c:strCache>
            </c:strRef>
          </c:cat>
          <c:val>
            <c:numRef>
              <c:f>Sheet1!$C$2</c:f>
              <c:numCache>
                <c:formatCode>0.00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56-41B7-9729-31943B6C63C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71962720"/>
        <c:axId val="1166027184"/>
      </c:barChart>
      <c:catAx>
        <c:axId val="10719627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66027184"/>
        <c:crosses val="autoZero"/>
        <c:auto val="1"/>
        <c:lblAlgn val="ctr"/>
        <c:lblOffset val="100"/>
        <c:noMultiLvlLbl val="0"/>
      </c:catAx>
      <c:valAx>
        <c:axId val="116602718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71962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50000"/>
              <a:lumOff val="50000"/>
            </a:schemeClr>
          </a:solidFill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09543384068438"/>
          <c:y val="7.3608131504363086E-2"/>
          <c:w val="0.84479502277524721"/>
          <c:h val="0.7577087750994206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</c:v>
                </c:pt>
              </c:strCache>
            </c:strRef>
          </c:tx>
          <c:spPr>
            <a:solidFill>
              <a:srgbClr val="EE7079"/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Totaal</c:v>
                </c:pt>
              </c:strCache>
            </c:strRef>
          </c:cat>
          <c:val>
            <c:numRef>
              <c:f>Sheet1!$B$2</c:f>
              <c:numCache>
                <c:formatCode>0.00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D7-49B8-9A70-6E870FCCE7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Oui</c:v>
                </c:pt>
              </c:strCache>
            </c:strRef>
          </c:tx>
          <c:spPr>
            <a:solidFill>
              <a:srgbClr val="00998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98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0D7-49B8-9A70-6E870FCCE7B6}"/>
              </c:ext>
            </c:extLst>
          </c:dPt>
          <c:dLbls>
            <c:dLbl>
              <c:idx val="0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0D7-49B8-9A70-6E870FCCE7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Totaal</c:v>
                </c:pt>
              </c:strCache>
            </c:strRef>
          </c:cat>
          <c:val>
            <c:numRef>
              <c:f>Sheet1!$C$2</c:f>
              <c:numCache>
                <c:formatCode>0.00</c:formatCode>
                <c:ptCount val="1"/>
                <c:pt idx="0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0D7-49B8-9A70-6E870FCCE7B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23"/>
        <c:overlap val="100"/>
        <c:axId val="1071962720"/>
        <c:axId val="1166027184"/>
      </c:barChart>
      <c:catAx>
        <c:axId val="10719627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66027184"/>
        <c:crosses val="autoZero"/>
        <c:auto val="1"/>
        <c:lblAlgn val="ctr"/>
        <c:lblOffset val="100"/>
        <c:noMultiLvlLbl val="0"/>
      </c:catAx>
      <c:valAx>
        <c:axId val="116602718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71962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50000"/>
              <a:lumOff val="50000"/>
            </a:schemeClr>
          </a:solidFill>
        </a:defRPr>
      </a:pPr>
      <a:endParaRPr lang="fr-FR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4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27358657320253E-2"/>
          <c:y val="0.13593981849324177"/>
          <c:w val="0.78865995310311754"/>
          <c:h val="0.7942163948228823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9985"/>
            </a:solidFill>
          </c:spPr>
          <c:explosion val="2"/>
          <c:dPt>
            <c:idx val="0"/>
            <c:bubble3D val="0"/>
            <c:spPr>
              <a:solidFill>
                <a:srgbClr val="EE707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0EE-4044-B627-94390199B5FD}"/>
              </c:ext>
            </c:extLst>
          </c:dPt>
          <c:dPt>
            <c:idx val="1"/>
            <c:bubble3D val="0"/>
            <c:explosion val="0"/>
            <c:spPr>
              <a:solidFill>
                <a:srgbClr val="00998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0EE-4044-B627-94390199B5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0EE-4044-B627-94390199B5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fr-FR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711786752775461"/>
          <c:y val="2.9873355789315218E-2"/>
          <c:w val="0.50288213247224545"/>
          <c:h val="0.940253288421369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Entrepreneur</c:v>
                </c:pt>
              </c:strCache>
            </c:strRef>
          </c:tx>
          <c:spPr>
            <a:solidFill>
              <a:srgbClr val="0A336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A33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87-472F-A4FA-2FA01B8D28A5}"/>
              </c:ext>
            </c:extLst>
          </c:dPt>
          <c:dPt>
            <c:idx val="1"/>
            <c:invertIfNegative val="0"/>
            <c:bubble3D val="0"/>
            <c:spPr>
              <a:solidFill>
                <a:srgbClr val="0A33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87-472F-A4FA-2FA01B8D28A5}"/>
              </c:ext>
            </c:extLst>
          </c:dPt>
          <c:dPt>
            <c:idx val="2"/>
            <c:invertIfNegative val="0"/>
            <c:bubble3D val="0"/>
            <c:spPr>
              <a:solidFill>
                <a:srgbClr val="0A33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A87-472F-A4FA-2FA01B8D28A5}"/>
              </c:ext>
            </c:extLst>
          </c:dPt>
          <c:dPt>
            <c:idx val="3"/>
            <c:invertIfNegative val="0"/>
            <c:bubble3D val="0"/>
            <c:spPr>
              <a:solidFill>
                <a:srgbClr val="0A33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A87-472F-A4FA-2FA01B8D28A5}"/>
              </c:ext>
            </c:extLst>
          </c:dPt>
          <c:dPt>
            <c:idx val="4"/>
            <c:invertIfNegative val="0"/>
            <c:bubble3D val="0"/>
            <c:spPr>
              <a:solidFill>
                <a:srgbClr val="0A33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A87-472F-A4FA-2FA01B8D28A5}"/>
              </c:ext>
            </c:extLst>
          </c:dPt>
          <c:dPt>
            <c:idx val="5"/>
            <c:invertIfNegative val="0"/>
            <c:bubble3D val="0"/>
            <c:spPr>
              <a:solidFill>
                <a:srgbClr val="0A33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A87-472F-A4FA-2FA01B8D28A5}"/>
              </c:ext>
            </c:extLst>
          </c:dPt>
          <c:dPt>
            <c:idx val="6"/>
            <c:invertIfNegative val="0"/>
            <c:bubble3D val="0"/>
            <c:spPr>
              <a:solidFill>
                <a:srgbClr val="0A33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A87-472F-A4FA-2FA01B8D28A5}"/>
              </c:ext>
            </c:extLst>
          </c:dPt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rgbClr val="0A336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La recherche d’instantanéité et de rapidité</c:v>
                </c:pt>
                <c:pt idx="1">
                  <c:v>Gratuité de ce type de compte</c:v>
                </c:pt>
                <c:pt idx="2">
                  <c:v>La disponibilité des conseillers à distance grâce à des horaires élargis</c:v>
                </c:pt>
                <c:pt idx="3">
                  <c:v>La diversité des canaux de communication </c:v>
                </c:pt>
                <c:pt idx="4">
                  <c:v>L’offre de produits et services en ligne</c:v>
                </c:pt>
                <c:pt idx="5">
                  <c:v>L’attrait pour les nouveautés/les innovations</c:v>
                </c:pt>
                <c:pt idx="6">
                  <c:v>Le fait de ne pas avoir besoin d’une agence bancaire physique</c:v>
                </c:pt>
                <c:pt idx="7">
                  <c:v>Le fait que mon lieu de travail soit éloigné d’une agence bancaire physique</c:v>
                </c:pt>
              </c:strCache>
            </c:strRef>
          </c:cat>
          <c:val>
            <c:numRef>
              <c:f>Sheet1!$B$2:$B$9</c:f>
              <c:numCache>
                <c:formatCode>0.00</c:formatCode>
                <c:ptCount val="8"/>
                <c:pt idx="0">
                  <c:v>53</c:v>
                </c:pt>
                <c:pt idx="1">
                  <c:v>51</c:v>
                </c:pt>
                <c:pt idx="2">
                  <c:v>38</c:v>
                </c:pt>
                <c:pt idx="3">
                  <c:v>37</c:v>
                </c:pt>
                <c:pt idx="4">
                  <c:v>36</c:v>
                </c:pt>
                <c:pt idx="5">
                  <c:v>30</c:v>
                </c:pt>
                <c:pt idx="6">
                  <c:v>24</c:v>
                </c:pt>
                <c:pt idx="7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A87-472F-A4FA-2FA01B8D28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rgbClr val="14B2EC"/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4B2EC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La recherche d’instantanéité et de rapidité</c:v>
                </c:pt>
                <c:pt idx="1">
                  <c:v>Gratuité de ce type de compte</c:v>
                </c:pt>
                <c:pt idx="2">
                  <c:v>La disponibilité des conseillers à distance grâce à des horaires élargis</c:v>
                </c:pt>
                <c:pt idx="3">
                  <c:v>La diversité des canaux de communication </c:v>
                </c:pt>
                <c:pt idx="4">
                  <c:v>L’offre de produits et services en ligne</c:v>
                </c:pt>
                <c:pt idx="5">
                  <c:v>L’attrait pour les nouveautés/les innovations</c:v>
                </c:pt>
                <c:pt idx="6">
                  <c:v>Le fait de ne pas avoir besoin d’une agence bancaire physique</c:v>
                </c:pt>
                <c:pt idx="7">
                  <c:v>Le fait que mon lieu de travail soit éloigné d’une agence bancaire physique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46</c:v>
                </c:pt>
                <c:pt idx="1">
                  <c:v>52</c:v>
                </c:pt>
                <c:pt idx="2">
                  <c:v>30</c:v>
                </c:pt>
                <c:pt idx="3">
                  <c:v>34</c:v>
                </c:pt>
                <c:pt idx="4">
                  <c:v>39</c:v>
                </c:pt>
                <c:pt idx="5">
                  <c:v>25</c:v>
                </c:pt>
                <c:pt idx="6">
                  <c:v>24</c:v>
                </c:pt>
                <c:pt idx="7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A87-472F-A4FA-2FA01B8D28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8762559"/>
        <c:axId val="355381759"/>
      </c:barChart>
      <c:valAx>
        <c:axId val="355381759"/>
        <c:scaling>
          <c:orientation val="minMax"/>
          <c:max val="100"/>
        </c:scaling>
        <c:delete val="1"/>
        <c:axPos val="t"/>
        <c:numFmt formatCode="0&quot;%&quot;" sourceLinked="0"/>
        <c:majorTickMark val="out"/>
        <c:minorTickMark val="none"/>
        <c:tickLblPos val="nextTo"/>
        <c:crossAx val="348762559"/>
        <c:crosses val="autoZero"/>
        <c:crossBetween val="between"/>
      </c:valAx>
      <c:catAx>
        <c:axId val="348762559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5538175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>
              <a:lumMod val="65000"/>
              <a:lumOff val="35000"/>
            </a:schemeClr>
          </a:solidFill>
        </a:defRPr>
      </a:pPr>
      <a:endParaRPr lang="fr-F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9185280085255096E-2"/>
          <c:w val="0.96536657877330756"/>
          <c:h val="0.592763642849447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Uniquement physique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 formatCode="0.00">
                  <c:v>2.16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F5F-4F80-B0B2-415E2B5B1C9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Surtout physique, avec des facilités digitales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A7-4B9F-B70C-5B0F604A0E52}"/>
              </c:ext>
            </c:extLst>
          </c:dPt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 formatCode="0.00">
                  <c:v>40.9</c:v>
                </c:pt>
                <c:pt idx="1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F5F-4F80-B0B2-415E2B5B1C9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Surtout digitale, avec des facilités physiques</c:v>
                </c:pt>
              </c:strCache>
            </c:strRef>
          </c:tx>
          <c:spPr>
            <a:solidFill>
              <a:srgbClr val="009985"/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998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 formatCode="0.00">
                  <c:v>53.8</c:v>
                </c:pt>
                <c:pt idx="1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F5F-4F80-B0B2-415E2B5B1C9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Uniquement digitale</c:v>
                </c:pt>
              </c:strCache>
            </c:strRef>
          </c:tx>
          <c:spPr>
            <a:solidFill>
              <a:srgbClr val="00CCB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CCB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F5F-4F80-B0B2-415E2B5B1C9C}"/>
              </c:ext>
            </c:extLst>
          </c:dPt>
          <c:dPt>
            <c:idx val="1"/>
            <c:invertIfNegative val="0"/>
            <c:bubble3D val="0"/>
            <c:spPr>
              <a:solidFill>
                <a:srgbClr val="00CCB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CA7-4B9F-B70C-5B0F604A0E52}"/>
              </c:ext>
            </c:extLst>
          </c:dPt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CCB4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Sheet1!$E$2:$E$3</c:f>
              <c:numCache>
                <c:formatCode>0.00</c:formatCode>
                <c:ptCount val="2"/>
                <c:pt idx="0">
                  <c:v>3.14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F5F-4F80-B0B2-415E2B5B1C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316793711"/>
        <c:axId val="1377404895"/>
      </c:barChart>
      <c:valAx>
        <c:axId val="1377404895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316793711"/>
        <c:crosses val="autoZero"/>
        <c:crossBetween val="between"/>
      </c:valAx>
      <c:catAx>
        <c:axId val="131679371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77404895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2193678917196125"/>
          <c:y val="0.7444177624917806"/>
          <c:w val="0.83523589896660022"/>
          <c:h val="0.221048827228346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902326388888887"/>
          <c:y val="6.7281015679047596E-2"/>
          <c:w val="0.70636319444444451"/>
          <c:h val="0.63082281897883241"/>
        </c:manualLayout>
      </c:layout>
      <c:doughnutChart>
        <c:varyColors val="1"/>
        <c:ser>
          <c:idx val="0"/>
          <c:order val="0"/>
          <c:tx>
            <c:strRef>
              <c:f>Feuille 1!$B$1</c:f>
              <c:strCache>
                <c:ptCount val="1"/>
                <c:pt idx="0">
                  <c:v>Post-test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998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7F7-428C-A1BF-405FA69971BD}"/>
              </c:ext>
            </c:extLst>
          </c:dPt>
          <c:dPt>
            <c:idx val="1"/>
            <c:bubble3D val="0"/>
            <c:spPr>
              <a:solidFill>
                <a:srgbClr val="E9C1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7F7-428C-A1BF-405FA69971BD}"/>
              </c:ext>
            </c:extLst>
          </c:dPt>
          <c:dPt>
            <c:idx val="2"/>
            <c:bubble3D val="0"/>
            <c:spPr>
              <a:solidFill>
                <a:srgbClr val="EE70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7F7-428C-A1BF-405FA69971B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7F7-428C-A1BF-405FA69971B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7F7-428C-A1BF-405FA69971B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7F7-428C-A1BF-405FA69971B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Feuille 1!$A$2:$A$4</c:f>
              <c:strCache>
                <c:ptCount val="3"/>
                <c:pt idx="0">
                  <c:v>Oui, complètement</c:v>
                </c:pt>
                <c:pt idx="1">
                  <c:v>Oui, mais partiellement</c:v>
                </c:pt>
                <c:pt idx="2">
                  <c:v>Non</c:v>
                </c:pt>
              </c:strCache>
            </c:strRef>
          </c:cat>
          <c:val>
            <c:numRef>
              <c:f>Feuille 1!$B$2:$B$4</c:f>
              <c:numCache>
                <c:formatCode>0.00</c:formatCode>
                <c:ptCount val="3"/>
                <c:pt idx="0">
                  <c:v>47.9</c:v>
                </c:pt>
                <c:pt idx="1">
                  <c:v>38.409999999999997</c:v>
                </c:pt>
                <c:pt idx="2">
                  <c:v>13.69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7F7-428C-A1BF-405FA69971B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3385416666666669E-2"/>
          <c:y val="0.76874583123635409"/>
          <c:w val="0.9"/>
          <c:h val="0.201718158553023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902326388888887"/>
          <c:y val="6.7281015679047596E-2"/>
          <c:w val="0.70636319444444451"/>
          <c:h val="0.63082281897883241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00998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FED-4484-A6B9-796F93DEEEBE}"/>
              </c:ext>
            </c:extLst>
          </c:dPt>
          <c:dPt>
            <c:idx val="1"/>
            <c:bubble3D val="0"/>
            <c:spPr>
              <a:solidFill>
                <a:srgbClr val="E9C1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FED-4484-A6B9-796F93DEEEBE}"/>
              </c:ext>
            </c:extLst>
          </c:dPt>
          <c:dPt>
            <c:idx val="2"/>
            <c:bubble3D val="0"/>
            <c:spPr>
              <a:solidFill>
                <a:srgbClr val="EE70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FED-4484-A6B9-796F93DEEEBE}"/>
              </c:ext>
            </c:extLst>
          </c:dPt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Oui, complètement</c:v>
                </c:pt>
                <c:pt idx="1">
                  <c:v>Oui, mais partiellement</c:v>
                </c:pt>
                <c:pt idx="2">
                  <c:v>Non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34</c:v>
                </c:pt>
                <c:pt idx="1">
                  <c:v>55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FED-4484-A6B9-796F93DEEEB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7284014341246751E-2"/>
          <c:y val="0.76359780442568415"/>
          <c:w val="0.82085142541971357"/>
          <c:h val="0.225529035660814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fr-F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6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27358657320253E-2"/>
          <c:y val="0.13593981849324177"/>
          <c:w val="0.78865995310311754"/>
          <c:h val="0.7942163948228823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A3365"/>
            </a:solidFill>
          </c:spPr>
          <c:dPt>
            <c:idx val="0"/>
            <c:bubble3D val="0"/>
            <c:spPr>
              <a:solidFill>
                <a:srgbClr val="EE707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4E7-4F5E-9381-D336960663C1}"/>
              </c:ext>
            </c:extLst>
          </c:dPt>
          <c:dPt>
            <c:idx val="1"/>
            <c:bubble3D val="0"/>
            <c:spPr>
              <a:solidFill>
                <a:srgbClr val="00998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4E7-4F5E-9381-D336960663C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73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E7-4F5E-9381-D33696066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</c:v>
                </c:pt>
              </c:strCache>
            </c:strRef>
          </c:tx>
          <c:spPr>
            <a:solidFill>
              <a:srgbClr val="EE7079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71%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ECE-4287-A82F-816F8839416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Totaal</c:v>
                </c:pt>
              </c:strCache>
            </c:strRef>
          </c:cat>
          <c:val>
            <c:numRef>
              <c:f>Sheet1!$B$2</c:f>
              <c:numCache>
                <c:formatCode>0.00</c:formatCode>
                <c:ptCount val="1"/>
                <c:pt idx="0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CE-4287-A82F-816F883941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Oui</c:v>
                </c:pt>
              </c:strCache>
            </c:strRef>
          </c:tx>
          <c:spPr>
            <a:solidFill>
              <a:srgbClr val="00998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98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ECE-4287-A82F-816F8839416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29%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ECE-4287-A82F-816F8839416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Totaal</c:v>
                </c:pt>
              </c:strCache>
            </c:strRef>
          </c:cat>
          <c:val>
            <c:numRef>
              <c:f>Sheet1!$C$2</c:f>
              <c:numCache>
                <c:formatCode>0.00</c:formatCode>
                <c:ptCount val="1"/>
                <c:pt idx="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ECE-4287-A82F-816F8839416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23"/>
        <c:overlap val="100"/>
        <c:axId val="1071962720"/>
        <c:axId val="1166027184"/>
      </c:barChart>
      <c:catAx>
        <c:axId val="10719627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66027184"/>
        <c:crosses val="autoZero"/>
        <c:auto val="1"/>
        <c:lblAlgn val="ctr"/>
        <c:lblOffset val="100"/>
        <c:noMultiLvlLbl val="0"/>
      </c:catAx>
      <c:valAx>
        <c:axId val="116602718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71962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50000"/>
              <a:lumOff val="50000"/>
            </a:schemeClr>
          </a:solidFill>
        </a:defRPr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1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273552065106288E-2"/>
          <c:y val="0.13895402764815956"/>
          <c:w val="0.78865995310311754"/>
          <c:h val="0.7942163948228823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rgbClr val="EE707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E2F-4874-ADD9-A1614FA35532}"/>
              </c:ext>
            </c:extLst>
          </c:dPt>
          <c:dPt>
            <c:idx val="1"/>
            <c:bubble3D val="0"/>
            <c:explosion val="0"/>
            <c:spPr>
              <a:solidFill>
                <a:srgbClr val="00998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E2F-4874-ADD9-A1614FA355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16</c:v>
                </c:pt>
                <c:pt idx="1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2F-4874-ADD9-A1614FA355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</c:v>
                </c:pt>
              </c:strCache>
            </c:strRef>
          </c:tx>
          <c:spPr>
            <a:solidFill>
              <a:srgbClr val="EE7079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9%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890-48AE-B2D5-D7CAB1DD75F6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Totaal</c:v>
                </c:pt>
              </c:strCache>
            </c:strRef>
          </c:cat>
          <c:val>
            <c:numRef>
              <c:f>Sheet1!$B$2</c:f>
              <c:numCache>
                <c:formatCode>0.00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90-48AE-B2D5-D7CAB1DD75F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Oui</c:v>
                </c:pt>
              </c:strCache>
            </c:strRef>
          </c:tx>
          <c:spPr>
            <a:solidFill>
              <a:srgbClr val="00998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98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890-48AE-B2D5-D7CAB1DD75F6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/>
                      <a:t>91%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890-48AE-B2D5-D7CAB1DD75F6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Totaal</c:v>
                </c:pt>
              </c:strCache>
            </c:strRef>
          </c:cat>
          <c:val>
            <c:numRef>
              <c:f>Sheet1!$C$2</c:f>
              <c:numCache>
                <c:formatCode>0.00</c:formatCode>
                <c:ptCount val="1"/>
                <c:pt idx="0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90-48AE-B2D5-D7CAB1DD75F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71962720"/>
        <c:axId val="1166027184"/>
      </c:barChart>
      <c:catAx>
        <c:axId val="10719627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66027184"/>
        <c:crosses val="autoZero"/>
        <c:auto val="1"/>
        <c:lblAlgn val="ctr"/>
        <c:lblOffset val="100"/>
        <c:noMultiLvlLbl val="0"/>
      </c:catAx>
      <c:valAx>
        <c:axId val="116602718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71962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50000"/>
              <a:lumOff val="50000"/>
            </a:schemeClr>
          </a:solidFill>
        </a:defRPr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3059681680390488"/>
          <c:y val="4.5564178792924341E-2"/>
          <c:w val="0.50526889508669315"/>
          <c:h val="0.90887164241415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A3365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AD-48A6-B558-A52431AC46D9}"/>
              </c:ext>
            </c:extLst>
          </c:dPt>
          <c:dPt>
            <c:idx val="7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07-4291-95DE-254C01E0FE81}"/>
              </c:ext>
            </c:extLst>
          </c:dPt>
          <c:dLbls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AD-48A6-B558-A52431AC46D9}"/>
                </c:ext>
              </c:extLst>
            </c:dLbl>
            <c:dLbl>
              <c:idx val="7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607-4291-95DE-254C01E0FE81}"/>
                </c:ext>
              </c:extLst>
            </c:dLbl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La prise de rendez-vous en ligne</c:v>
                </c:pt>
                <c:pt idx="1">
                  <c:v>La présence accrue sur les réseaux sociaux</c:v>
                </c:pt>
                <c:pt idx="2">
                  <c:v>L’organisation de rendez-vous/conférences/webinaires en ligne</c:v>
                </c:pt>
                <c:pt idx="3">
                  <c:v>La vente/location en ligne</c:v>
                </c:pt>
                <c:pt idx="4">
                  <c:v>L’organisation de live – chat</c:v>
                </c:pt>
                <c:pt idx="5">
                  <c:v>La vente/location via Click &amp; Collect</c:v>
                </c:pt>
                <c:pt idx="6">
                  <c:v>Autres solutions digitales</c:v>
                </c:pt>
                <c:pt idx="7">
                  <c:v>Vous n’utilisez pas de solutions digitales</c:v>
                </c:pt>
              </c:strCache>
            </c:strRef>
          </c:cat>
          <c:val>
            <c:numRef>
              <c:f>Sheet1!$B$2:$B$9</c:f>
              <c:numCache>
                <c:formatCode>0.00</c:formatCode>
                <c:ptCount val="8"/>
                <c:pt idx="0">
                  <c:v>38</c:v>
                </c:pt>
                <c:pt idx="1">
                  <c:v>33</c:v>
                </c:pt>
                <c:pt idx="2">
                  <c:v>33</c:v>
                </c:pt>
                <c:pt idx="3">
                  <c:v>21</c:v>
                </c:pt>
                <c:pt idx="4">
                  <c:v>17</c:v>
                </c:pt>
                <c:pt idx="5">
                  <c:v>8</c:v>
                </c:pt>
                <c:pt idx="6">
                  <c:v>2.85</c:v>
                </c:pt>
                <c:pt idx="7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07-4291-95DE-254C01E0FE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14B2EC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CAD-48A6-B558-A52431AC46D9}"/>
              </c:ext>
            </c:extLst>
          </c:dPt>
          <c:dPt>
            <c:idx val="7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607-4291-95DE-254C01E0FE81}"/>
              </c:ext>
            </c:extLst>
          </c:dPt>
          <c:dLbls>
            <c:dLbl>
              <c:idx val="6"/>
              <c:tx>
                <c:rich>
                  <a:bodyPr/>
                  <a:lstStyle/>
                  <a:p>
                    <a:fld id="{6D8E030E-AD68-46EF-B393-01464B225933}" type="VALUE">
                      <a:rPr lang="en-US" sz="1100">
                        <a:solidFill>
                          <a:srgbClr val="00B0F0"/>
                        </a:solidFill>
                      </a:rPr>
                      <a:pPr/>
                      <a:t>[VALEUR]</a:t>
                    </a:fld>
                    <a:endParaRPr lang="fr-BE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4CAD-48A6-B558-A52431AC46D9}"/>
                </c:ext>
              </c:extLst>
            </c:dLbl>
            <c:dLbl>
              <c:idx val="7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A607-4291-95DE-254C01E0FE81}"/>
                </c:ext>
              </c:extLst>
            </c:dLbl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La prise de rendez-vous en ligne</c:v>
                </c:pt>
                <c:pt idx="1">
                  <c:v>La présence accrue sur les réseaux sociaux</c:v>
                </c:pt>
                <c:pt idx="2">
                  <c:v>L’organisation de rendez-vous/conférences/webinaires en ligne</c:v>
                </c:pt>
                <c:pt idx="3">
                  <c:v>La vente/location en ligne</c:v>
                </c:pt>
                <c:pt idx="4">
                  <c:v>L’organisation de live – chat</c:v>
                </c:pt>
                <c:pt idx="5">
                  <c:v>La vente/location via Click &amp; Collect</c:v>
                </c:pt>
                <c:pt idx="6">
                  <c:v>Autres solutions digitales</c:v>
                </c:pt>
                <c:pt idx="7">
                  <c:v>Vous n’utilisez pas de solutions digitales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41</c:v>
                </c:pt>
                <c:pt idx="1">
                  <c:v>34</c:v>
                </c:pt>
                <c:pt idx="2">
                  <c:v>27</c:v>
                </c:pt>
                <c:pt idx="3">
                  <c:v>20</c:v>
                </c:pt>
                <c:pt idx="4">
                  <c:v>20</c:v>
                </c:pt>
                <c:pt idx="5">
                  <c:v>6</c:v>
                </c:pt>
                <c:pt idx="6">
                  <c:v>2</c:v>
                </c:pt>
                <c:pt idx="7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607-4291-95DE-254C01E0FE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6"/>
        <c:axId val="1389286144"/>
        <c:axId val="1330544864"/>
      </c:barChart>
      <c:catAx>
        <c:axId val="138928614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A3365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fr-FR"/>
          </a:p>
        </c:txPr>
        <c:crossAx val="1330544864"/>
        <c:crosses val="autoZero"/>
        <c:auto val="1"/>
        <c:lblAlgn val="ctr"/>
        <c:lblOffset val="100"/>
        <c:noMultiLvlLbl val="0"/>
      </c:catAx>
      <c:valAx>
        <c:axId val="1330544864"/>
        <c:scaling>
          <c:orientation val="minMax"/>
          <c:max val="50"/>
        </c:scaling>
        <c:delete val="1"/>
        <c:axPos val="t"/>
        <c:numFmt formatCode="0&quot;%&quot;" sourceLinked="0"/>
        <c:majorTickMark val="out"/>
        <c:minorTickMark val="none"/>
        <c:tickLblPos val="nextTo"/>
        <c:crossAx val="13892861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50000"/>
              <a:lumOff val="50000"/>
            </a:schemeClr>
          </a:solidFill>
        </a:defRPr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154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2224" y="1"/>
            <a:ext cx="4278154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8F940-D4AC-42F9-A489-B2EF664057B8}" type="datetimeFigureOut">
              <a:rPr lang="fr-BE" smtClean="0"/>
              <a:t>01-09-21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278154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2224" y="6513910"/>
            <a:ext cx="4278154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A2CDF-B53F-48CA-A758-72D507EE2B1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69049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A2CDF-B53F-48CA-A758-72D507EE2B1B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26710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Les réunions en ligne, la prise de rendez-vous et une activité accrue sur les médias sociaux sont les solutions digitales les plus utilisées pendant la crise du COVID-19. A noter qu’un professionnel sur 4 n'utilise pas de solutions digitales.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8507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A2CDF-B53F-48CA-A758-72D507EE2B1B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82656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Près de la moitié des entrepreneurs et des indépendants en personnes physiques ressentent les formalités administratives comme une charge mentale.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8357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Pour la plupart d'entre eux, cette charge a augmenté pendant la crise du COVID-19. Cela est d’autant plus vrai pour les indépendants en personnes physiques.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7904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CBC pourrait soutenir les entrepreneurs qui vivent les formalités administratives comme une charge en facilitant les échanges avec leurs comptables, ou en vérifiant la solvabilité de leurs clients et fournisseurs.</a:t>
            </a:r>
          </a:p>
          <a:p>
            <a:r>
              <a:rPr lang="fr-BE" dirty="0"/>
              <a:t>Les indépendants en personnes physiques attendent davantage de soutien au niveau de la facturation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4015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La crise du COVID-19 a modifié les attentes d’1 professionnel belge sur 4 à l'égard des produits et services bancaires y compris chez les indépendants en personnes physiques.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1878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Les professionnels sont en attente, en priorité, de conseils en personne, d’un service plus personnalisé et d’accessibilité téléphonique.</a:t>
            </a:r>
          </a:p>
          <a:p>
            <a:r>
              <a:rPr lang="fr-BE" dirty="0"/>
              <a:t>Les indépendants en personnes physiques attendent également un service plus personnalisé mais également des tarifs simples et transparents et que l’on puisse répondre rapidement à leurs questions/demandes. Le contact en face à face n’est pas essentiel pour eux.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9557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45% des professionnels préfèrent être conseillés en personne, dans une agence et 40% disent ne pas avoir de préférence.</a:t>
            </a:r>
          </a:p>
          <a:p>
            <a:r>
              <a:rPr lang="fr-BE" dirty="0"/>
              <a:t>1 indépendant en personnes physiques sur 2 veut avant tout qu’un conseiller soit disponible lorsqu’il en a besoin, peu importe que ce soit en face-à-face ou bien à distance et 17% préfèrent un contact à distance.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3693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Les indépendants en personnes physiques sont plus enclins à devenir client d'une banque 100% digitale que les entrepreneurs.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8249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Pour les professionnels, les principales raisons sont la recherche de l'immédiateté et de la rapidité, puis la disponibilité des conseillers à distance et la gratuité du compte. </a:t>
            </a:r>
          </a:p>
          <a:p>
            <a:r>
              <a:rPr lang="fr-BE" dirty="0"/>
              <a:t>Les indépendants en personnes physiques sont attirés en premier lieu par la gratuité ensuite l’immédiateté &amp; rapidité et offre.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3575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Cédric : </a:t>
            </a:r>
          </a:p>
          <a:p>
            <a:pPr marL="171450" indent="-171450">
              <a:buFontTx/>
              <a:buChar char="-"/>
            </a:pPr>
            <a:r>
              <a:rPr lang="fr-BE" dirty="0"/>
              <a:t>Bienvenue à tous dans ce contexte encore particulier mais qui s’améliore tout de même, d’où notre présence</a:t>
            </a:r>
          </a:p>
          <a:p>
            <a:pPr marL="171450" indent="-171450">
              <a:buFontTx/>
              <a:buChar char="-"/>
            </a:pPr>
            <a:r>
              <a:rPr lang="fr-BE" dirty="0"/>
              <a:t>A une différence près, nous n’aurons pas l’occasion de partager un repas à l’issue de la conférence mais un lunch à emporter vous attend</a:t>
            </a:r>
          </a:p>
          <a:p>
            <a:pPr marL="171450" indent="-171450">
              <a:buFontTx/>
              <a:buChar char="-"/>
            </a:pPr>
            <a:r>
              <a:rPr lang="fr-BE" dirty="0"/>
              <a:t>Nous aurons bien évidemment l’occasion d’échanger si vous le souhaitez</a:t>
            </a:r>
          </a:p>
          <a:p>
            <a:pPr marL="171450" indent="-171450">
              <a:buFontTx/>
              <a:buChar char="-"/>
            </a:pPr>
            <a:r>
              <a:rPr lang="fr-BE" dirty="0"/>
              <a:t>Gardons d’ailleurs vos questions pour la fin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A2CDF-B53F-48CA-A758-72D507EE2B1B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11643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Plus de la moitié des entrepreneurs pensent que la banque idéale du futur pour leur entreprise sera principalement digitale avec des facilités physiques. Parmi les indépendants en personnes physiques, 64% estiment que leur banque idéale sera avant tout digitale.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6705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36850" y="952500"/>
            <a:ext cx="4568825" cy="2570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03690" y="3662886"/>
            <a:ext cx="8035906" cy="2997067"/>
          </a:xfrm>
          <a:prstGeom prst="rect">
            <a:avLst/>
          </a:prstGeo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996922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A2CDF-B53F-48CA-A758-72D507EE2B1B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0031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A2CDF-B53F-48CA-A758-72D507EE2B1B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89968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A2CDF-B53F-48CA-A758-72D507EE2B1B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19801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34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DB515D-9450-B440-ACCE-B862FB93DF3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9234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425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Cédric : </a:t>
            </a:r>
          </a:p>
          <a:p>
            <a:pPr marL="171450" indent="-171450">
              <a:buFontTx/>
              <a:buChar char="-"/>
            </a:pPr>
            <a:r>
              <a:rPr lang="fr-BE" dirty="0"/>
              <a:t>Plus de 7000 reports de crédits aux entreprises et indépendants pendant la crise</a:t>
            </a:r>
          </a:p>
          <a:p>
            <a:pPr marL="171450" indent="-171450">
              <a:buFontTx/>
              <a:buChar char="-"/>
            </a:pPr>
            <a:r>
              <a:rPr lang="fr-BE" dirty="0"/>
              <a:t>Certains secteurs plus touchés que d’autres mais bonne résistance malgré tout</a:t>
            </a:r>
          </a:p>
          <a:p>
            <a:pPr marL="171450" indent="-171450">
              <a:buFontTx/>
              <a:buChar char="-"/>
            </a:pPr>
            <a:r>
              <a:rPr lang="fr-BE" dirty="0"/>
              <a:t>Provision banque beaucoup plus importante que la réalité</a:t>
            </a:r>
          </a:p>
          <a:p>
            <a:pPr marL="171450" indent="-171450">
              <a:buFontTx/>
              <a:buChar char="-"/>
            </a:pPr>
            <a:r>
              <a:rPr lang="fr-BE" dirty="0"/>
              <a:t>Les besoins des pro ont évolué : c’est ce que démontrent les résultats que nous allons parcourir ensemble</a:t>
            </a:r>
          </a:p>
          <a:p>
            <a:pPr marL="171450" indent="-171450">
              <a:buFontTx/>
              <a:buChar char="-"/>
            </a:pPr>
            <a:r>
              <a:rPr lang="fr-BE" dirty="0"/>
              <a:t>Forte du succès de l’offre aux particuliers (CBC Pure Online = plus de 45.000 clients), CBC lance CBC Business Pure Online 100% digitale et gratuite pour les indépendants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A2CDF-B53F-48CA-A758-72D507EE2B1B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52591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Cédric : </a:t>
            </a:r>
          </a:p>
          <a:p>
            <a:pPr marL="171450" indent="-171450">
              <a:buFontTx/>
              <a:buChar char="-"/>
            </a:pPr>
            <a:r>
              <a:rPr lang="fr-BE" dirty="0"/>
              <a:t>Echantillon qui regroupe indépendants et entrepreneurs couvrant les grands secteurs d’activités en Belgique</a:t>
            </a:r>
          </a:p>
          <a:p>
            <a:pPr marL="171450" indent="-171450">
              <a:buFontTx/>
              <a:buChar char="-"/>
            </a:pPr>
            <a:r>
              <a:rPr lang="fr-BE" dirty="0"/>
              <a:t>Focus sur les indépendants étant donné plus de 25.000 starters par an en Wallonie qui participent à la dynamique économique de la région et l’offre de CBC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A2CDF-B53F-48CA-A758-72D507EE2B1B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15339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A2CDF-B53F-48CA-A758-72D507EE2B1B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16683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62% des indépendants se sont lancés il y a moins de 5 ans contre 46% de tous les professionnels</a:t>
            </a:r>
          </a:p>
          <a:p>
            <a:r>
              <a:rPr lang="fr-BE" dirty="0"/>
              <a:t>45% des indépendants en personnes physiques le sont depuis 3 ans ou moins. Parmi ceux qui le sont depuis moins d’1 an, 75% disent s’être lancés suite à la crise.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81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La moitié (58%) des professionnels belges ont été affectés par la crise. 12% ont dû arrêter complètement leur business à cause de la crise. Ceux qui sont professionnels depuis plus de 20 ans ont plus souvent été en mesure de maintenir leur activité pendant la crise du COVID-19 (61%)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5537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1 professionnel sur 4 a réinventé son business. Et davantage parmi les indépendants en personnes physiques.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64264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La plupart d'entre eux se sont tournés ou davantage tournés vers des solutions digitales pour relancer leur business. </a:t>
            </a:r>
          </a:p>
          <a:p>
            <a:r>
              <a:rPr lang="fr-BE" dirty="0"/>
              <a:t>Constat encore plus marqué parmi les indépendants en personnes physiques.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549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06FEC1-CBE8-40E2-B52B-550DF83294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D745071-865C-42AC-977E-B3E8CC72B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6C3E98-C2F8-4A47-B01C-90A6197E2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6DAF-EF58-495F-BCEA-35D51DFE50F3}" type="datetimeFigureOut">
              <a:rPr lang="fr-BE" smtClean="0"/>
              <a:t>01-09-21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9ED0D9-654D-4756-8D0E-B03C0BD8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275B94-406F-4FAA-B754-81AB3DAF1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7E2D-4AF1-4DE1-9B3F-1E8DE31B20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12750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AEF1D9-9268-4C44-B305-705504FD9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EC7122-A042-4B63-BC35-BBE434D04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5EB0EE-9B4D-4179-AA15-F2A62F03A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6DAF-EF58-495F-BCEA-35D51DFE50F3}" type="datetimeFigureOut">
              <a:rPr lang="fr-BE" smtClean="0"/>
              <a:t>01-09-21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1EAEA6-5E7A-4D10-B13D-7C5D4759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1AACC9-DD82-408B-B67C-7168EB991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7E2D-4AF1-4DE1-9B3F-1E8DE31B20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2811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68947AC-8492-4286-868F-4277C06E95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F3A104B-A519-43B7-98C4-9933839C8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D13DC0-F5EC-4416-BF00-E981E33F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6DAF-EF58-495F-BCEA-35D51DFE50F3}" type="datetimeFigureOut">
              <a:rPr lang="fr-BE" smtClean="0"/>
              <a:t>01-09-21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E32A12-73F3-40C8-9C9A-95D9BECA3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3E9145-C0BE-4C52-8CF9-9CD948855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7E2D-4AF1-4DE1-9B3F-1E8DE31B20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40929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867">
                <a:solidFill>
                  <a:srgbClr val="003766"/>
                </a:solidFill>
              </a:defRPr>
            </a:lvl1pPr>
          </a:lstStyle>
          <a:p>
            <a:pPr>
              <a:defRPr/>
            </a:pPr>
            <a:fld id="{08D1B679-EFAA-C845-BD0D-46BF814A8732}" type="slidenum">
              <a:rPr lang="nl-BE" smtClean="0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6570078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91819" y="1691944"/>
            <a:ext cx="10972800" cy="4521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133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Texte : </a:t>
            </a:r>
            <a:r>
              <a:rPr lang="fr-FR" dirty="0" err="1"/>
              <a:t>Verdana</a:t>
            </a:r>
            <a:r>
              <a:rPr lang="fr-FR" dirty="0"/>
              <a:t> 16 (si beaucoup de texte : 14)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392" y="448733"/>
            <a:ext cx="629112" cy="567267"/>
          </a:xfrm>
          <a:prstGeom prst="rect">
            <a:avLst/>
          </a:prstGeom>
        </p:spPr>
      </p:pic>
      <p:sp>
        <p:nvSpPr>
          <p:cNvPr id="15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569921" y="501807"/>
            <a:ext cx="687625" cy="41101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2400" b="1">
                <a:solidFill>
                  <a:schemeClr val="bg1"/>
                </a:solidFill>
                <a:latin typeface="ITC Lubalin Graph Std Book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n°</a:t>
            </a:r>
            <a:endParaRPr lang="nl-BE" dirty="0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000" y="5798278"/>
            <a:ext cx="1022147" cy="79619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1176069" y="740701"/>
            <a:ext cx="10972800" cy="72008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= </a:t>
            </a:r>
            <a:r>
              <a:rPr lang="fr-FR" dirty="0" err="1"/>
              <a:t>Verdana</a:t>
            </a:r>
            <a:r>
              <a:rPr lang="fr-FR" dirty="0"/>
              <a:t> 20 GRAS</a:t>
            </a:r>
            <a:endParaRPr lang="nl-BE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9349" y="6356351"/>
            <a:ext cx="828576" cy="365125"/>
          </a:xfrm>
          <a:prstGeom prst="rect">
            <a:avLst/>
          </a:prstGeom>
        </p:spPr>
        <p:txBody>
          <a:bodyPr/>
          <a:lstStyle>
            <a:lvl1pPr>
              <a:defRPr sz="1867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5536967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91819" y="1691944"/>
            <a:ext cx="10972800" cy="4521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133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Texte : </a:t>
            </a:r>
            <a:r>
              <a:rPr lang="fr-FR" dirty="0" err="1"/>
              <a:t>Verdana</a:t>
            </a:r>
            <a:r>
              <a:rPr lang="fr-FR" dirty="0"/>
              <a:t> 16 (si beaucoup de texte : 14)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861" y="5798278"/>
            <a:ext cx="1022147" cy="79619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691819" y="500675"/>
            <a:ext cx="10972800" cy="72008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= </a:t>
            </a:r>
            <a:r>
              <a:rPr lang="fr-FR" dirty="0" err="1"/>
              <a:t>Verdana</a:t>
            </a:r>
            <a:r>
              <a:rPr lang="fr-FR" dirty="0"/>
              <a:t> 20 GRAS</a:t>
            </a:r>
            <a:endParaRPr lang="nl-BE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9349" y="6356351"/>
            <a:ext cx="828576" cy="365125"/>
          </a:xfrm>
          <a:prstGeom prst="rect">
            <a:avLst/>
          </a:prstGeom>
        </p:spPr>
        <p:txBody>
          <a:bodyPr/>
          <a:lstStyle>
            <a:lvl1pPr>
              <a:defRPr sz="1867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1918940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91819" y="1691944"/>
            <a:ext cx="10972800" cy="4521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133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/>
              <a:t>Texte : </a:t>
            </a:r>
            <a:r>
              <a:rPr lang="fr-FR" err="1"/>
              <a:t>Verdana</a:t>
            </a:r>
            <a:r>
              <a:rPr lang="fr-FR"/>
              <a:t> 16 (si beaucoup de texte : 14)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861" y="5798279"/>
            <a:ext cx="1022147" cy="79619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1176069" y="740701"/>
            <a:ext cx="10972800" cy="72008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Titre = </a:t>
            </a:r>
            <a:r>
              <a:rPr lang="fr-FR" err="1"/>
              <a:t>Verdana</a:t>
            </a:r>
            <a:r>
              <a:rPr lang="fr-FR"/>
              <a:t> 20 GRAS</a:t>
            </a:r>
            <a:endParaRPr lang="nl-BE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9349" y="6356352"/>
            <a:ext cx="828576" cy="287323"/>
          </a:xfrm>
          <a:prstGeom prst="rect">
            <a:avLst/>
          </a:prstGeom>
        </p:spPr>
        <p:txBody>
          <a:bodyPr/>
          <a:lstStyle>
            <a:lvl1pPr>
              <a:defRPr sz="1867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‹N°›</a:t>
            </a:fld>
            <a:endParaRPr lang="nl-B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0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91819" y="1691944"/>
            <a:ext cx="10972800" cy="4521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133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/>
              <a:t>Texte : </a:t>
            </a:r>
            <a:r>
              <a:rPr lang="fr-FR" err="1"/>
              <a:t>Verdana</a:t>
            </a:r>
            <a:r>
              <a:rPr lang="fr-FR"/>
              <a:t> 16 (si beaucoup de texte : 14)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861" y="5798279"/>
            <a:ext cx="1022147" cy="79619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1176069" y="740701"/>
            <a:ext cx="10972800" cy="72008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Titre = </a:t>
            </a:r>
            <a:r>
              <a:rPr lang="fr-FR" err="1"/>
              <a:t>Verdana</a:t>
            </a:r>
            <a:r>
              <a:rPr lang="fr-FR"/>
              <a:t> 20 GRAS</a:t>
            </a:r>
            <a:endParaRPr lang="nl-BE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9349" y="6356352"/>
            <a:ext cx="828576" cy="287323"/>
          </a:xfrm>
          <a:prstGeom prst="rect">
            <a:avLst/>
          </a:prstGeom>
        </p:spPr>
        <p:txBody>
          <a:bodyPr/>
          <a:lstStyle>
            <a:lvl1pPr>
              <a:defRPr sz="1867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‹N°›</a:t>
            </a:fld>
            <a:endParaRPr lang="nl-B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760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91819" y="1691944"/>
            <a:ext cx="10972800" cy="4521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133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/>
              <a:t>Texte : </a:t>
            </a:r>
            <a:r>
              <a:rPr lang="fr-FR" err="1"/>
              <a:t>Verdana</a:t>
            </a:r>
            <a:r>
              <a:rPr lang="fr-FR"/>
              <a:t> 16 (si beaucoup de texte : 14)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861" y="5798279"/>
            <a:ext cx="1022147" cy="79619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1176069" y="740701"/>
            <a:ext cx="10972800" cy="72008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Titre = </a:t>
            </a:r>
            <a:r>
              <a:rPr lang="fr-FR" err="1"/>
              <a:t>Verdana</a:t>
            </a:r>
            <a:r>
              <a:rPr lang="fr-FR"/>
              <a:t> 20 GRAS</a:t>
            </a:r>
            <a:endParaRPr lang="nl-BE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9349" y="6356352"/>
            <a:ext cx="828576" cy="287323"/>
          </a:xfrm>
          <a:prstGeom prst="rect">
            <a:avLst/>
          </a:prstGeom>
        </p:spPr>
        <p:txBody>
          <a:bodyPr/>
          <a:lstStyle>
            <a:lvl1pPr>
              <a:defRPr sz="1867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‹N°›</a:t>
            </a:fld>
            <a:endParaRPr lang="nl-B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82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91819" y="1691944"/>
            <a:ext cx="10972800" cy="4521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133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/>
              <a:t>Texte : </a:t>
            </a:r>
            <a:r>
              <a:rPr lang="fr-FR" err="1"/>
              <a:t>Verdana</a:t>
            </a:r>
            <a:r>
              <a:rPr lang="fr-FR"/>
              <a:t> 16 (si beaucoup de texte : 14)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861" y="5798279"/>
            <a:ext cx="1022147" cy="79619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1176069" y="740701"/>
            <a:ext cx="10972800" cy="72008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Titre = </a:t>
            </a:r>
            <a:r>
              <a:rPr lang="fr-FR" err="1"/>
              <a:t>Verdana</a:t>
            </a:r>
            <a:r>
              <a:rPr lang="fr-FR"/>
              <a:t> 20 GRAS</a:t>
            </a:r>
            <a:endParaRPr lang="nl-BE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9349" y="6356352"/>
            <a:ext cx="828576" cy="287323"/>
          </a:xfrm>
          <a:prstGeom prst="rect">
            <a:avLst/>
          </a:prstGeom>
        </p:spPr>
        <p:txBody>
          <a:bodyPr/>
          <a:lstStyle>
            <a:lvl1pPr>
              <a:defRPr sz="1867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‹N°›</a:t>
            </a:fld>
            <a:endParaRPr lang="nl-B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33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91819" y="1691944"/>
            <a:ext cx="10972800" cy="4521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133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/>
              <a:t>Texte : </a:t>
            </a:r>
            <a:r>
              <a:rPr lang="fr-FR" err="1"/>
              <a:t>Verdana</a:t>
            </a:r>
            <a:r>
              <a:rPr lang="fr-FR"/>
              <a:t> 16 (si beaucoup de texte : 14)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861" y="5798279"/>
            <a:ext cx="1022147" cy="79619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1176069" y="740701"/>
            <a:ext cx="10972800" cy="72008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Titre = </a:t>
            </a:r>
            <a:r>
              <a:rPr lang="fr-FR" err="1"/>
              <a:t>Verdana</a:t>
            </a:r>
            <a:r>
              <a:rPr lang="fr-FR"/>
              <a:t> 20 GRAS</a:t>
            </a:r>
            <a:endParaRPr lang="nl-BE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9349" y="6356352"/>
            <a:ext cx="828576" cy="287323"/>
          </a:xfrm>
          <a:prstGeom prst="rect">
            <a:avLst/>
          </a:prstGeom>
        </p:spPr>
        <p:txBody>
          <a:bodyPr/>
          <a:lstStyle>
            <a:lvl1pPr>
              <a:defRPr sz="1867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‹N°›</a:t>
            </a:fld>
            <a:endParaRPr lang="nl-B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59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4C5D83-0B7E-418B-910A-8080BB156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1D0403-9AC0-4737-B0ED-BFE04DE44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D41E4B-60A3-43CF-8361-5D06A175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6DAF-EF58-495F-BCEA-35D51DFE50F3}" type="datetimeFigureOut">
              <a:rPr lang="fr-BE" smtClean="0"/>
              <a:t>01-09-21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9040AD-6B55-4FD6-B6DB-876B7F810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E2430B-D405-484B-9B3E-9F602809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7E2D-4AF1-4DE1-9B3F-1E8DE31B20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02117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91819" y="1691944"/>
            <a:ext cx="10972800" cy="4521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133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/>
              <a:t>Texte : </a:t>
            </a:r>
            <a:r>
              <a:rPr lang="fr-FR" err="1"/>
              <a:t>Verdana</a:t>
            </a:r>
            <a:r>
              <a:rPr lang="fr-FR"/>
              <a:t> 16 (si beaucoup de texte : 14)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861" y="5798279"/>
            <a:ext cx="1022147" cy="79619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1176069" y="740701"/>
            <a:ext cx="10972800" cy="72008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Titre = </a:t>
            </a:r>
            <a:r>
              <a:rPr lang="fr-FR" err="1"/>
              <a:t>Verdana</a:t>
            </a:r>
            <a:r>
              <a:rPr lang="fr-FR"/>
              <a:t> 20 GRAS</a:t>
            </a:r>
            <a:endParaRPr lang="nl-BE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9349" y="6356352"/>
            <a:ext cx="828576" cy="287323"/>
          </a:xfrm>
          <a:prstGeom prst="rect">
            <a:avLst/>
          </a:prstGeom>
        </p:spPr>
        <p:txBody>
          <a:bodyPr/>
          <a:lstStyle>
            <a:lvl1pPr>
              <a:defRPr sz="1867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‹N°›</a:t>
            </a:fld>
            <a:endParaRPr lang="nl-B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177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91819" y="1691944"/>
            <a:ext cx="10972800" cy="4521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133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/>
              <a:t>Texte : </a:t>
            </a:r>
            <a:r>
              <a:rPr lang="fr-FR" err="1"/>
              <a:t>Verdana</a:t>
            </a:r>
            <a:r>
              <a:rPr lang="fr-FR"/>
              <a:t> 16 (si beaucoup de texte : 14)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861" y="5798279"/>
            <a:ext cx="1022147" cy="79619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1176069" y="740701"/>
            <a:ext cx="10972800" cy="72008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Titre = </a:t>
            </a:r>
            <a:r>
              <a:rPr lang="fr-FR" err="1"/>
              <a:t>Verdana</a:t>
            </a:r>
            <a:r>
              <a:rPr lang="fr-FR"/>
              <a:t> 20 GRAS</a:t>
            </a:r>
            <a:endParaRPr lang="nl-BE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9349" y="6356352"/>
            <a:ext cx="828576" cy="287323"/>
          </a:xfrm>
          <a:prstGeom prst="rect">
            <a:avLst/>
          </a:prstGeom>
        </p:spPr>
        <p:txBody>
          <a:bodyPr/>
          <a:lstStyle>
            <a:lvl1pPr>
              <a:defRPr sz="1867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‹N°›</a:t>
            </a:fld>
            <a:endParaRPr lang="nl-B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09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91819" y="1691944"/>
            <a:ext cx="10972800" cy="4521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133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/>
              <a:t>Texte : </a:t>
            </a:r>
            <a:r>
              <a:rPr lang="fr-FR" err="1"/>
              <a:t>Verdana</a:t>
            </a:r>
            <a:r>
              <a:rPr lang="fr-FR"/>
              <a:t> 16 (si beaucoup de texte : 14)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861" y="5798279"/>
            <a:ext cx="1022147" cy="79619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1176069" y="740701"/>
            <a:ext cx="10972800" cy="72008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Titre = </a:t>
            </a:r>
            <a:r>
              <a:rPr lang="fr-FR" err="1"/>
              <a:t>Verdana</a:t>
            </a:r>
            <a:r>
              <a:rPr lang="fr-FR"/>
              <a:t> 20 GRAS</a:t>
            </a:r>
            <a:endParaRPr lang="nl-BE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9349" y="6356352"/>
            <a:ext cx="828576" cy="287323"/>
          </a:xfrm>
          <a:prstGeom prst="rect">
            <a:avLst/>
          </a:prstGeom>
        </p:spPr>
        <p:txBody>
          <a:bodyPr/>
          <a:lstStyle>
            <a:lvl1pPr>
              <a:defRPr sz="1867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‹N°›</a:t>
            </a:fld>
            <a:endParaRPr lang="nl-B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80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91819" y="1691944"/>
            <a:ext cx="10972800" cy="4521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133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/>
              <a:t>Texte : </a:t>
            </a:r>
            <a:r>
              <a:rPr lang="fr-FR" err="1"/>
              <a:t>Verdana</a:t>
            </a:r>
            <a:r>
              <a:rPr lang="fr-FR"/>
              <a:t> 16 (si beaucoup de texte : 14)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861" y="5798279"/>
            <a:ext cx="1022147" cy="79619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1176069" y="740701"/>
            <a:ext cx="10972800" cy="72008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Titre = </a:t>
            </a:r>
            <a:r>
              <a:rPr lang="fr-FR" err="1"/>
              <a:t>Verdana</a:t>
            </a:r>
            <a:r>
              <a:rPr lang="fr-FR"/>
              <a:t> 20 GRAS</a:t>
            </a:r>
            <a:endParaRPr lang="nl-BE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9349" y="6356352"/>
            <a:ext cx="828576" cy="287323"/>
          </a:xfrm>
          <a:prstGeom prst="rect">
            <a:avLst/>
          </a:prstGeom>
        </p:spPr>
        <p:txBody>
          <a:bodyPr/>
          <a:lstStyle>
            <a:lvl1pPr>
              <a:defRPr sz="1867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‹N°›</a:t>
            </a:fld>
            <a:endParaRPr lang="nl-B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921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nk u voor uw aandach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1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prstClr val="white"/>
              </a:solidFill>
            </a:endParaRPr>
          </a:p>
        </p:txBody>
      </p:sp>
      <p:sp>
        <p:nvSpPr>
          <p:cNvPr id="4" name="TextBox 10"/>
          <p:cNvSpPr txBox="1">
            <a:spLocks noChangeArrowheads="1"/>
          </p:cNvSpPr>
          <p:nvPr userDrawn="1"/>
        </p:nvSpPr>
        <p:spPr bwMode="auto">
          <a:xfrm>
            <a:off x="198967" y="6374487"/>
            <a:ext cx="28067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609555" fontAlgn="base">
              <a:spcBef>
                <a:spcPct val="0"/>
              </a:spcBef>
              <a:spcAft>
                <a:spcPct val="0"/>
              </a:spcAft>
            </a:pPr>
            <a:r>
              <a:rPr lang="en-US" sz="1333">
                <a:solidFill>
                  <a:srgbClr val="FFFFFF"/>
                </a:solidFill>
                <a:latin typeface="Verdana" charset="0"/>
                <a:cs typeface="Verdana" charset="0"/>
              </a:rPr>
              <a:t>CBC </a:t>
            </a:r>
            <a:r>
              <a:rPr lang="en-US" sz="1333" err="1">
                <a:solidFill>
                  <a:srgbClr val="FFFFFF"/>
                </a:solidFill>
                <a:latin typeface="Verdana" charset="0"/>
                <a:cs typeface="Verdana" charset="0"/>
              </a:rPr>
              <a:t>Banque</a:t>
            </a:r>
            <a:r>
              <a:rPr lang="en-US" sz="1333">
                <a:solidFill>
                  <a:srgbClr val="FFFFFF"/>
                </a:solidFill>
                <a:latin typeface="Verdana" charset="0"/>
                <a:cs typeface="Verdana" charset="0"/>
              </a:rPr>
              <a:t> &amp; Assurance</a:t>
            </a:r>
          </a:p>
          <a:p>
            <a:pPr defTabSz="609555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3" name="Picture 2" descr="PPT_CBC_B_1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" y="28194"/>
            <a:ext cx="12192000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20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e de titre - Fonds Ble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45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1" y="5867402"/>
            <a:ext cx="1022147" cy="79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34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ragen staat vri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011083-8A32-4627-8774-578DAB15E09B}"/>
              </a:ext>
            </a:extLst>
          </p:cNvPr>
          <p:cNvSpPr/>
          <p:nvPr userDrawn="1"/>
        </p:nvSpPr>
        <p:spPr>
          <a:xfrm>
            <a:off x="1184365" y="3562033"/>
            <a:ext cx="11007635" cy="3295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80" dirty="0" err="1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7FFFF6D-473D-4104-979A-6BA2A44DDE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1040902"/>
            <a:ext cx="7361644" cy="390840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E5CD5DF-8773-44C6-9BD3-972CA1D101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6240914" y="1257746"/>
            <a:ext cx="5951085" cy="1877337"/>
          </a:xfr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 algn="l">
              <a:buNone/>
              <a:defRPr lang="en-US" sz="2880" i="0" kern="1200" noProof="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323843" indent="0">
              <a:buNone/>
              <a:defRPr sz="2400">
                <a:solidFill>
                  <a:schemeClr val="bg1"/>
                </a:solidFill>
              </a:defRPr>
            </a:lvl2pPr>
            <a:lvl3pPr marL="645780" indent="0">
              <a:buNone/>
              <a:defRPr sz="2160">
                <a:solidFill>
                  <a:schemeClr val="bg1"/>
                </a:solidFill>
              </a:defRPr>
            </a:lvl3pPr>
            <a:lvl4pPr marL="862942" indent="0">
              <a:buNone/>
              <a:defRPr sz="1920">
                <a:solidFill>
                  <a:schemeClr val="bg1"/>
                </a:solidFill>
              </a:defRPr>
            </a:lvl4pPr>
            <a:lvl5pPr marL="1182976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6" name="Image 15">
            <a:extLst>
              <a:ext uri="{FF2B5EF4-FFF2-40B4-BE49-F238E27FC236}">
                <a16:creationId xmlns:a16="http://schemas.microsoft.com/office/drawing/2014/main" id="{3DE2D8A2-6CC9-4068-ABB5-B719F2F3E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606" y="6144101"/>
            <a:ext cx="628989" cy="44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89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ragen staat vri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011083-8A32-4627-8774-578DAB15E09B}"/>
              </a:ext>
            </a:extLst>
          </p:cNvPr>
          <p:cNvSpPr>
            <a:spLocks/>
          </p:cNvSpPr>
          <p:nvPr userDrawn="1"/>
        </p:nvSpPr>
        <p:spPr>
          <a:xfrm>
            <a:off x="3673554" y="1040904"/>
            <a:ext cx="5983955" cy="58170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80" dirty="0" err="1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7FFFF6D-473D-4104-979A-6BA2A44DDE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30358" y="0"/>
            <a:ext cx="7361644" cy="49493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E5CD5DF-8773-44C6-9BD3-972CA1D101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0" y="2490333"/>
            <a:ext cx="5951085" cy="1877337"/>
          </a:xfr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 algn="r">
              <a:buNone/>
              <a:defRPr lang="en-US" sz="2880" i="0" kern="1200" noProof="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323843" indent="0">
              <a:buNone/>
              <a:defRPr sz="2400">
                <a:solidFill>
                  <a:schemeClr val="bg1"/>
                </a:solidFill>
              </a:defRPr>
            </a:lvl2pPr>
            <a:lvl3pPr marL="645780" indent="0">
              <a:buNone/>
              <a:defRPr sz="2160">
                <a:solidFill>
                  <a:schemeClr val="bg1"/>
                </a:solidFill>
              </a:defRPr>
            </a:lvl3pPr>
            <a:lvl4pPr marL="862942" indent="0">
              <a:buNone/>
              <a:defRPr sz="1920">
                <a:solidFill>
                  <a:schemeClr val="bg1"/>
                </a:solidFill>
              </a:defRPr>
            </a:lvl4pPr>
            <a:lvl5pPr marL="1182976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6034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0967" y="466181"/>
            <a:ext cx="9910069" cy="1171409"/>
          </a:xfrm>
        </p:spPr>
        <p:txBody>
          <a:bodyPr lIns="0"/>
          <a:lstStyle>
            <a:lvl1pPr>
              <a:defRPr sz="1680" baseline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3201" y="6307201"/>
            <a:ext cx="777600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 bwMode="gray">
          <a:xfrm>
            <a:off x="1140967" y="1814684"/>
            <a:ext cx="9910069" cy="4092765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00AEEF"/>
              </a:buClr>
              <a:buFont typeface="Wingdings" panose="05000000000000000000" pitchFamily="2" charset="2"/>
              <a:buNone/>
              <a:defRPr sz="108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862944" indent="0">
              <a:buClr>
                <a:srgbClr val="003366"/>
              </a:buClr>
              <a:buNone/>
              <a:defRPr/>
            </a:lvl4pPr>
            <a:lvl5pPr marL="1182976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373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xmlns:p14="http://schemas.microsoft.com/office/powerpoint/2010/main"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38D4FE-BE19-4B9C-A31D-5D7B6BE79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1F428A-BF3D-4497-8482-B251FD96E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D130F8-8843-4448-8946-DDD1BD412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6DAF-EF58-495F-BCEA-35D51DFE50F3}" type="datetimeFigureOut">
              <a:rPr lang="fr-BE" smtClean="0"/>
              <a:t>01-09-21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630120-5E59-4CA7-A530-542C4E19B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033E4C-5B1E-4F39-B849-2B331687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7E2D-4AF1-4DE1-9B3F-1E8DE31B20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77025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tekst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AEC030-BA0A-4875-8450-4DCB578C1845}"/>
              </a:ext>
            </a:extLst>
          </p:cNvPr>
          <p:cNvSpPr/>
          <p:nvPr/>
        </p:nvSpPr>
        <p:spPr>
          <a:xfrm>
            <a:off x="8798686" y="2732811"/>
            <a:ext cx="3059573" cy="41251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80" dirty="0" err="1"/>
          </a:p>
        </p:txBody>
      </p:sp>
      <p:sp>
        <p:nvSpPr>
          <p:cNvPr id="12" name="Tijdelijke aanduiding voor afbeelding 3">
            <a:extLst>
              <a:ext uri="{FF2B5EF4-FFF2-40B4-BE49-F238E27FC236}">
                <a16:creationId xmlns:a16="http://schemas.microsoft.com/office/drawing/2014/main" id="{CC11D82E-935D-439E-B1CC-A59D12AD048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57291" y="0"/>
            <a:ext cx="3034709" cy="409276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fr-FR" dirty="0"/>
            </a:lvl1pPr>
          </a:lstStyle>
          <a:p>
            <a:pPr lvl="0"/>
            <a:r>
              <a:rPr lang="en-US" dirty="0"/>
              <a:t>Click icon to add picture</a:t>
            </a:r>
            <a:endParaRPr lang="fr-FR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0969" y="466181"/>
            <a:ext cx="7657719" cy="1171409"/>
          </a:xfrm>
        </p:spPr>
        <p:txBody>
          <a:bodyPr lIns="0"/>
          <a:lstStyle>
            <a:lvl1pPr>
              <a:defRPr sz="1680" baseline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Tekstvak 3"/>
          <p:cNvSpPr txBox="1"/>
          <p:nvPr/>
        </p:nvSpPr>
        <p:spPr>
          <a:xfrm>
            <a:off x="9484805" y="701253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noProof="0">
              <a:solidFill>
                <a:srgbClr val="003366"/>
              </a:solidFill>
              <a:latin typeface="Calibri"/>
              <a:cs typeface="Calibri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3201" y="6307201"/>
            <a:ext cx="777600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 bwMode="gray">
          <a:xfrm>
            <a:off x="1140969" y="1814684"/>
            <a:ext cx="7657719" cy="4092765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00AEEF"/>
              </a:buClr>
              <a:buFont typeface="Wingdings" panose="05000000000000000000" pitchFamily="2" charset="2"/>
              <a:buNone/>
              <a:defRPr sz="108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862944" indent="0">
              <a:buClr>
                <a:srgbClr val="003366"/>
              </a:buClr>
              <a:buNone/>
              <a:defRPr/>
            </a:lvl4pPr>
            <a:lvl5pPr marL="1182976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9" name="Image 15">
            <a:extLst>
              <a:ext uri="{FF2B5EF4-FFF2-40B4-BE49-F238E27FC236}">
                <a16:creationId xmlns:a16="http://schemas.microsoft.com/office/drawing/2014/main" id="{4FDC666E-D6A7-4A7A-BAA8-56AB79D41A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606" y="6144101"/>
            <a:ext cx="628989" cy="44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6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xmlns:p14="http://schemas.microsoft.com/office/powerpoint/2010/main"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tekst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AEC030-BA0A-4875-8450-4DCB578C1845}"/>
              </a:ext>
            </a:extLst>
          </p:cNvPr>
          <p:cNvSpPr/>
          <p:nvPr/>
        </p:nvSpPr>
        <p:spPr>
          <a:xfrm>
            <a:off x="8798686" y="2732811"/>
            <a:ext cx="3059573" cy="41251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80" dirty="0" err="1"/>
          </a:p>
        </p:txBody>
      </p:sp>
      <p:sp>
        <p:nvSpPr>
          <p:cNvPr id="12" name="Tijdelijke aanduiding voor afbeelding 3">
            <a:extLst>
              <a:ext uri="{FF2B5EF4-FFF2-40B4-BE49-F238E27FC236}">
                <a16:creationId xmlns:a16="http://schemas.microsoft.com/office/drawing/2014/main" id="{CC11D82E-935D-439E-B1CC-A59D12AD048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57291" y="0"/>
            <a:ext cx="3034709" cy="409276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fr-FR" dirty="0"/>
            </a:lvl1pPr>
          </a:lstStyle>
          <a:p>
            <a:pPr lvl="0"/>
            <a:r>
              <a:rPr lang="en-US" dirty="0"/>
              <a:t>Click icon to add picture</a:t>
            </a:r>
            <a:endParaRPr lang="fr-FR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0969" y="466181"/>
            <a:ext cx="7657719" cy="1171409"/>
          </a:xfrm>
        </p:spPr>
        <p:txBody>
          <a:bodyPr lIns="0"/>
          <a:lstStyle>
            <a:lvl1pPr>
              <a:defRPr sz="1680" baseline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Tekstvak 3"/>
          <p:cNvSpPr txBox="1"/>
          <p:nvPr/>
        </p:nvSpPr>
        <p:spPr>
          <a:xfrm>
            <a:off x="9484805" y="701253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noProof="0">
              <a:solidFill>
                <a:srgbClr val="003366"/>
              </a:solidFill>
              <a:latin typeface="Calibri"/>
              <a:cs typeface="Calibri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3201" y="6307201"/>
            <a:ext cx="777600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 bwMode="gray">
          <a:xfrm>
            <a:off x="1140969" y="1814684"/>
            <a:ext cx="7657719" cy="4092765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00AEEF"/>
              </a:buClr>
              <a:buFont typeface="Wingdings" panose="05000000000000000000" pitchFamily="2" charset="2"/>
              <a:buNone/>
              <a:defRPr sz="108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862944" indent="0">
              <a:buClr>
                <a:srgbClr val="003366"/>
              </a:buClr>
              <a:buNone/>
              <a:defRPr/>
            </a:lvl4pPr>
            <a:lvl5pPr marL="1182976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9" name="Image 15">
            <a:extLst>
              <a:ext uri="{FF2B5EF4-FFF2-40B4-BE49-F238E27FC236}">
                <a16:creationId xmlns:a16="http://schemas.microsoft.com/office/drawing/2014/main" id="{4FDC666E-D6A7-4A7A-BAA8-56AB79D41A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606" y="6144101"/>
            <a:ext cx="628989" cy="44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1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xmlns:p14="http://schemas.microsoft.com/office/powerpoint/2010/main"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tekst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AEC030-BA0A-4875-8450-4DCB578C1845}"/>
              </a:ext>
            </a:extLst>
          </p:cNvPr>
          <p:cNvSpPr/>
          <p:nvPr/>
        </p:nvSpPr>
        <p:spPr>
          <a:xfrm>
            <a:off x="333742" y="2732811"/>
            <a:ext cx="3059573" cy="41251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80" dirty="0" err="1"/>
          </a:p>
        </p:txBody>
      </p:sp>
      <p:sp>
        <p:nvSpPr>
          <p:cNvPr id="12" name="Tijdelijke aanduiding voor afbeelding 3">
            <a:extLst>
              <a:ext uri="{FF2B5EF4-FFF2-40B4-BE49-F238E27FC236}">
                <a16:creationId xmlns:a16="http://schemas.microsoft.com/office/drawing/2014/main" id="{CC11D82E-935D-439E-B1CC-A59D12AD048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3034709" cy="409276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fr-FR" dirty="0"/>
            </a:lvl1pPr>
          </a:lstStyle>
          <a:p>
            <a:pPr lvl="0"/>
            <a:r>
              <a:rPr lang="en-US" dirty="0"/>
              <a:t>Click icon to add picture</a:t>
            </a:r>
            <a:endParaRPr lang="fr-FR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93315" y="466181"/>
            <a:ext cx="7656000" cy="1171409"/>
          </a:xfrm>
        </p:spPr>
        <p:txBody>
          <a:bodyPr lIns="0"/>
          <a:lstStyle>
            <a:lvl1pPr>
              <a:defRPr sz="1680" baseline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Tekstvak 3"/>
          <p:cNvSpPr txBox="1"/>
          <p:nvPr/>
        </p:nvSpPr>
        <p:spPr>
          <a:xfrm>
            <a:off x="9484805" y="701253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noProof="0">
              <a:solidFill>
                <a:srgbClr val="003366"/>
              </a:solidFill>
              <a:latin typeface="Calibri"/>
              <a:cs typeface="Calibri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3201" y="6307201"/>
            <a:ext cx="777600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 bwMode="gray">
          <a:xfrm>
            <a:off x="3393315" y="1814684"/>
            <a:ext cx="7656000" cy="4092765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00AEEF"/>
              </a:buClr>
              <a:buFont typeface="Wingdings" panose="05000000000000000000" pitchFamily="2" charset="2"/>
              <a:buNone/>
              <a:defRPr sz="108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862944" indent="0">
              <a:buClr>
                <a:srgbClr val="003366"/>
              </a:buClr>
              <a:buNone/>
              <a:defRPr/>
            </a:lvl4pPr>
            <a:lvl5pPr marL="1182976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511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xmlns:p14="http://schemas.microsoft.com/office/powerpoint/2010/main"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tekst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AEC030-BA0A-4875-8450-4DCB578C1845}"/>
              </a:ext>
            </a:extLst>
          </p:cNvPr>
          <p:cNvSpPr/>
          <p:nvPr/>
        </p:nvSpPr>
        <p:spPr>
          <a:xfrm>
            <a:off x="333742" y="2732811"/>
            <a:ext cx="3059573" cy="41251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80" dirty="0" err="1"/>
          </a:p>
        </p:txBody>
      </p:sp>
      <p:sp>
        <p:nvSpPr>
          <p:cNvPr id="12" name="Tijdelijke aanduiding voor afbeelding 3">
            <a:extLst>
              <a:ext uri="{FF2B5EF4-FFF2-40B4-BE49-F238E27FC236}">
                <a16:creationId xmlns:a16="http://schemas.microsoft.com/office/drawing/2014/main" id="{CC11D82E-935D-439E-B1CC-A59D12AD048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3034709" cy="409276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fr-FR" dirty="0"/>
            </a:lvl1pPr>
          </a:lstStyle>
          <a:p>
            <a:pPr lvl="0"/>
            <a:r>
              <a:rPr lang="en-US" dirty="0"/>
              <a:t>Click icon to add picture</a:t>
            </a:r>
            <a:endParaRPr lang="fr-FR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93315" y="466181"/>
            <a:ext cx="7656000" cy="1171409"/>
          </a:xfrm>
        </p:spPr>
        <p:txBody>
          <a:bodyPr lIns="0"/>
          <a:lstStyle>
            <a:lvl1pPr>
              <a:defRPr sz="1680" baseline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Tekstvak 3"/>
          <p:cNvSpPr txBox="1"/>
          <p:nvPr/>
        </p:nvSpPr>
        <p:spPr>
          <a:xfrm>
            <a:off x="9484805" y="701253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noProof="0">
              <a:solidFill>
                <a:srgbClr val="003366"/>
              </a:solidFill>
              <a:latin typeface="Calibri"/>
              <a:cs typeface="Calibri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3201" y="6307201"/>
            <a:ext cx="777600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 bwMode="gray">
          <a:xfrm>
            <a:off x="3393315" y="1814684"/>
            <a:ext cx="7656000" cy="4092765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00AEEF"/>
              </a:buClr>
              <a:buFont typeface="Wingdings" panose="05000000000000000000" pitchFamily="2" charset="2"/>
              <a:buNone/>
              <a:defRPr sz="108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862944" indent="0">
              <a:buClr>
                <a:srgbClr val="003366"/>
              </a:buClr>
              <a:buNone/>
              <a:defRPr/>
            </a:lvl4pPr>
            <a:lvl5pPr marL="1182976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1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xmlns:p14="http://schemas.microsoft.com/office/powerpoint/2010/main"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tekst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30278A-0EA7-40C8-8440-3A6B4534A2A1}"/>
              </a:ext>
            </a:extLst>
          </p:cNvPr>
          <p:cNvSpPr/>
          <p:nvPr userDrawn="1"/>
        </p:nvSpPr>
        <p:spPr>
          <a:xfrm>
            <a:off x="9731027" y="4092765"/>
            <a:ext cx="2460973" cy="27652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8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C54C75-7CBC-4324-BCEF-19325406A675}"/>
              </a:ext>
            </a:extLst>
          </p:cNvPr>
          <p:cNvSpPr/>
          <p:nvPr userDrawn="1"/>
        </p:nvSpPr>
        <p:spPr>
          <a:xfrm>
            <a:off x="8808345" y="2732811"/>
            <a:ext cx="1871132" cy="168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80" dirty="0" err="1"/>
          </a:p>
        </p:txBody>
      </p:sp>
      <p:sp>
        <p:nvSpPr>
          <p:cNvPr id="12" name="Tijdelijke aanduiding voor afbeelding 3">
            <a:extLst>
              <a:ext uri="{FF2B5EF4-FFF2-40B4-BE49-F238E27FC236}">
                <a16:creationId xmlns:a16="http://schemas.microsoft.com/office/drawing/2014/main" id="{CC11D82E-935D-439E-B1CC-A59D12AD048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57291" y="0"/>
            <a:ext cx="3034709" cy="409276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fr-FR" dirty="0"/>
            </a:lvl1pPr>
          </a:lstStyle>
          <a:p>
            <a:pPr lvl="0"/>
            <a:r>
              <a:rPr lang="en-US" dirty="0"/>
              <a:t>Click icon to add picture</a:t>
            </a:r>
            <a:endParaRPr lang="fr-FR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0969" y="466181"/>
            <a:ext cx="7657719" cy="1171409"/>
          </a:xfrm>
        </p:spPr>
        <p:txBody>
          <a:bodyPr lIns="0"/>
          <a:lstStyle>
            <a:lvl1pPr>
              <a:defRPr sz="1680" baseline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Tekstvak 3"/>
          <p:cNvSpPr txBox="1"/>
          <p:nvPr/>
        </p:nvSpPr>
        <p:spPr>
          <a:xfrm>
            <a:off x="9484805" y="701253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noProof="0">
              <a:solidFill>
                <a:srgbClr val="003366"/>
              </a:solidFill>
              <a:latin typeface="Calibri"/>
              <a:cs typeface="Calibri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3201" y="6307201"/>
            <a:ext cx="777600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 bwMode="gray">
          <a:xfrm>
            <a:off x="1140969" y="1814684"/>
            <a:ext cx="7657719" cy="4092765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00AEEF"/>
              </a:buClr>
              <a:buFont typeface="Wingdings" panose="05000000000000000000" pitchFamily="2" charset="2"/>
              <a:buNone/>
              <a:defRPr sz="108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862944" indent="0">
              <a:buClr>
                <a:srgbClr val="003366"/>
              </a:buClr>
              <a:buNone/>
              <a:defRPr/>
            </a:lvl4pPr>
            <a:lvl5pPr marL="1182976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14" name="Image 15">
            <a:extLst>
              <a:ext uri="{FF2B5EF4-FFF2-40B4-BE49-F238E27FC236}">
                <a16:creationId xmlns:a16="http://schemas.microsoft.com/office/drawing/2014/main" id="{2F0D06CC-13B0-460D-8344-D2E4B2B2F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606" y="6144101"/>
            <a:ext cx="628989" cy="44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3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xmlns:p14="http://schemas.microsoft.com/office/powerpoint/2010/main"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tekst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30278A-0EA7-40C8-8440-3A6B4534A2A1}"/>
              </a:ext>
            </a:extLst>
          </p:cNvPr>
          <p:cNvSpPr/>
          <p:nvPr userDrawn="1"/>
        </p:nvSpPr>
        <p:spPr>
          <a:xfrm>
            <a:off x="9731027" y="4092765"/>
            <a:ext cx="2460973" cy="27652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8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C54C75-7CBC-4324-BCEF-19325406A675}"/>
              </a:ext>
            </a:extLst>
          </p:cNvPr>
          <p:cNvSpPr/>
          <p:nvPr userDrawn="1"/>
        </p:nvSpPr>
        <p:spPr>
          <a:xfrm>
            <a:off x="8808345" y="2732811"/>
            <a:ext cx="1871132" cy="168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80" dirty="0" err="1"/>
          </a:p>
        </p:txBody>
      </p:sp>
      <p:sp>
        <p:nvSpPr>
          <p:cNvPr id="12" name="Tijdelijke aanduiding voor afbeelding 3">
            <a:extLst>
              <a:ext uri="{FF2B5EF4-FFF2-40B4-BE49-F238E27FC236}">
                <a16:creationId xmlns:a16="http://schemas.microsoft.com/office/drawing/2014/main" id="{CC11D82E-935D-439E-B1CC-A59D12AD048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57291" y="0"/>
            <a:ext cx="3034709" cy="409276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fr-FR" dirty="0"/>
            </a:lvl1pPr>
          </a:lstStyle>
          <a:p>
            <a:pPr lvl="0"/>
            <a:r>
              <a:rPr lang="en-US" dirty="0"/>
              <a:t>Click icon to add picture</a:t>
            </a:r>
            <a:endParaRPr lang="fr-FR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0969" y="466181"/>
            <a:ext cx="7657719" cy="1171409"/>
          </a:xfrm>
        </p:spPr>
        <p:txBody>
          <a:bodyPr lIns="0"/>
          <a:lstStyle>
            <a:lvl1pPr>
              <a:defRPr sz="1680" baseline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Tekstvak 3"/>
          <p:cNvSpPr txBox="1"/>
          <p:nvPr/>
        </p:nvSpPr>
        <p:spPr>
          <a:xfrm>
            <a:off x="9484805" y="701253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noProof="0">
              <a:solidFill>
                <a:srgbClr val="003366"/>
              </a:solidFill>
              <a:latin typeface="Calibri"/>
              <a:cs typeface="Calibri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3201" y="6307201"/>
            <a:ext cx="777600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 bwMode="gray">
          <a:xfrm>
            <a:off x="1140969" y="1814684"/>
            <a:ext cx="7657719" cy="4092765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00AEEF"/>
              </a:buClr>
              <a:buFont typeface="Wingdings" panose="05000000000000000000" pitchFamily="2" charset="2"/>
              <a:buNone/>
              <a:defRPr sz="108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862944" indent="0">
              <a:buClr>
                <a:srgbClr val="003366"/>
              </a:buClr>
              <a:buNone/>
              <a:defRPr/>
            </a:lvl4pPr>
            <a:lvl5pPr marL="1182976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14" name="Image 15">
            <a:extLst>
              <a:ext uri="{FF2B5EF4-FFF2-40B4-BE49-F238E27FC236}">
                <a16:creationId xmlns:a16="http://schemas.microsoft.com/office/drawing/2014/main" id="{2F0D06CC-13B0-460D-8344-D2E4B2B2F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606" y="6144101"/>
            <a:ext cx="628989" cy="44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9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xmlns:p14="http://schemas.microsoft.com/office/powerpoint/2010/main"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tekst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BB315B8-125E-4B12-A530-B382EADAEE8D}"/>
              </a:ext>
            </a:extLst>
          </p:cNvPr>
          <p:cNvSpPr/>
          <p:nvPr/>
        </p:nvSpPr>
        <p:spPr>
          <a:xfrm flipH="1">
            <a:off x="-3" y="4092765"/>
            <a:ext cx="2448003" cy="27652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80" dirty="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542B0F-D9CE-463C-ADD2-D7C5B104333A}"/>
              </a:ext>
            </a:extLst>
          </p:cNvPr>
          <p:cNvSpPr/>
          <p:nvPr/>
        </p:nvSpPr>
        <p:spPr>
          <a:xfrm flipH="1">
            <a:off x="1512526" y="2732811"/>
            <a:ext cx="1871132" cy="168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80" dirty="0" err="1"/>
          </a:p>
        </p:txBody>
      </p:sp>
      <p:sp>
        <p:nvSpPr>
          <p:cNvPr id="12" name="Tijdelijke aanduiding voor afbeelding 3">
            <a:extLst>
              <a:ext uri="{FF2B5EF4-FFF2-40B4-BE49-F238E27FC236}">
                <a16:creationId xmlns:a16="http://schemas.microsoft.com/office/drawing/2014/main" id="{CC11D82E-935D-439E-B1CC-A59D12AD048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3034709" cy="409276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fr-FR" dirty="0"/>
            </a:lvl1pPr>
          </a:lstStyle>
          <a:p>
            <a:pPr lvl="0"/>
            <a:r>
              <a:rPr lang="en-US" dirty="0"/>
              <a:t>Click icon to add picture</a:t>
            </a:r>
            <a:endParaRPr lang="fr-FR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93315" y="466181"/>
            <a:ext cx="7656000" cy="1171409"/>
          </a:xfrm>
        </p:spPr>
        <p:txBody>
          <a:bodyPr lIns="0"/>
          <a:lstStyle>
            <a:lvl1pPr>
              <a:defRPr sz="1680" baseline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Tekstvak 3"/>
          <p:cNvSpPr txBox="1"/>
          <p:nvPr/>
        </p:nvSpPr>
        <p:spPr>
          <a:xfrm>
            <a:off x="9484805" y="701253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noProof="0">
              <a:solidFill>
                <a:srgbClr val="003366"/>
              </a:solidFill>
              <a:latin typeface="Calibri"/>
              <a:cs typeface="Calibri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3201" y="6307201"/>
            <a:ext cx="777600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 bwMode="gray">
          <a:xfrm>
            <a:off x="3393315" y="1814684"/>
            <a:ext cx="7656000" cy="4092765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00AEEF"/>
              </a:buClr>
              <a:buFont typeface="Wingdings" panose="05000000000000000000" pitchFamily="2" charset="2"/>
              <a:buNone/>
              <a:defRPr sz="108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862944" indent="0">
              <a:buClr>
                <a:srgbClr val="003366"/>
              </a:buClr>
              <a:buNone/>
              <a:defRPr/>
            </a:lvl4pPr>
            <a:lvl5pPr marL="1182976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250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xmlns:p14="http://schemas.microsoft.com/office/powerpoint/2010/main"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tekst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BB315B8-125E-4B12-A530-B382EADAEE8D}"/>
              </a:ext>
            </a:extLst>
          </p:cNvPr>
          <p:cNvSpPr/>
          <p:nvPr/>
        </p:nvSpPr>
        <p:spPr>
          <a:xfrm flipH="1">
            <a:off x="-3" y="4092765"/>
            <a:ext cx="2448003" cy="27652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80" dirty="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542B0F-D9CE-463C-ADD2-D7C5B104333A}"/>
              </a:ext>
            </a:extLst>
          </p:cNvPr>
          <p:cNvSpPr/>
          <p:nvPr/>
        </p:nvSpPr>
        <p:spPr>
          <a:xfrm flipH="1">
            <a:off x="1512526" y="2732811"/>
            <a:ext cx="1871132" cy="168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80" dirty="0" err="1"/>
          </a:p>
        </p:txBody>
      </p:sp>
      <p:sp>
        <p:nvSpPr>
          <p:cNvPr id="12" name="Tijdelijke aanduiding voor afbeelding 3">
            <a:extLst>
              <a:ext uri="{FF2B5EF4-FFF2-40B4-BE49-F238E27FC236}">
                <a16:creationId xmlns:a16="http://schemas.microsoft.com/office/drawing/2014/main" id="{CC11D82E-935D-439E-B1CC-A59D12AD048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3034709" cy="409276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fr-FR" dirty="0"/>
            </a:lvl1pPr>
          </a:lstStyle>
          <a:p>
            <a:pPr lvl="0"/>
            <a:r>
              <a:rPr lang="en-US" dirty="0"/>
              <a:t>Click icon to add picture</a:t>
            </a:r>
            <a:endParaRPr lang="fr-FR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93315" y="466181"/>
            <a:ext cx="7656000" cy="1171409"/>
          </a:xfrm>
        </p:spPr>
        <p:txBody>
          <a:bodyPr lIns="0"/>
          <a:lstStyle>
            <a:lvl1pPr>
              <a:defRPr sz="1680" baseline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Tekstvak 3"/>
          <p:cNvSpPr txBox="1"/>
          <p:nvPr/>
        </p:nvSpPr>
        <p:spPr>
          <a:xfrm>
            <a:off x="9484805" y="701253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noProof="0">
              <a:solidFill>
                <a:srgbClr val="003366"/>
              </a:solidFill>
              <a:latin typeface="Calibri"/>
              <a:cs typeface="Calibri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3201" y="6307201"/>
            <a:ext cx="777600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 bwMode="gray">
          <a:xfrm>
            <a:off x="3393315" y="1814684"/>
            <a:ext cx="7656000" cy="4092765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00AEEF"/>
              </a:buClr>
              <a:buFont typeface="Wingdings" panose="05000000000000000000" pitchFamily="2" charset="2"/>
              <a:buNone/>
              <a:defRPr sz="108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862944" indent="0">
              <a:buClr>
                <a:srgbClr val="003366"/>
              </a:buClr>
              <a:buNone/>
              <a:defRPr/>
            </a:lvl4pPr>
            <a:lvl5pPr marL="1182976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939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xmlns:p14="http://schemas.microsoft.com/office/powerpoint/2010/main"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foto's, tekst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 bwMode="gray">
          <a:xfrm>
            <a:off x="1140967" y="5215049"/>
            <a:ext cx="2784935" cy="692400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noProof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ijdelijke aanduiding voor tekst 10"/>
          <p:cNvSpPr>
            <a:spLocks noGrp="1"/>
          </p:cNvSpPr>
          <p:nvPr>
            <p:ph type="body" sz="quarter" idx="17"/>
          </p:nvPr>
        </p:nvSpPr>
        <p:spPr bwMode="gray">
          <a:xfrm>
            <a:off x="4721387" y="5215049"/>
            <a:ext cx="2784000" cy="692400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noProof="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3" name="Tijdelijke aanduiding voor tekst 10"/>
          <p:cNvSpPr>
            <a:spLocks noGrp="1"/>
          </p:cNvSpPr>
          <p:nvPr>
            <p:ph type="body" sz="quarter" idx="18"/>
          </p:nvPr>
        </p:nvSpPr>
        <p:spPr bwMode="gray">
          <a:xfrm>
            <a:off x="8300872" y="5215049"/>
            <a:ext cx="2750163" cy="692400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noProof="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1140965" y="1814683"/>
            <a:ext cx="2782435" cy="3248357"/>
          </a:xfrm>
        </p:spPr>
        <p:txBody>
          <a:bodyPr lIns="720000" rIns="720000" anchor="ctr"/>
          <a:lstStyle>
            <a:lvl1pPr marL="0" indent="0" algn="ctr">
              <a:buNone/>
              <a:defRPr sz="120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15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4720136" y="1812835"/>
            <a:ext cx="2784000" cy="3248357"/>
          </a:xfrm>
        </p:spPr>
        <p:txBody>
          <a:bodyPr lIns="720000" rIns="720000" anchor="ctr"/>
          <a:lstStyle>
            <a:lvl1pPr marL="0" indent="0" algn="ctr">
              <a:buNone/>
              <a:defRPr sz="120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16" name="Tijdelijke aanduiding voor afbeelding 3"/>
          <p:cNvSpPr>
            <a:spLocks noGrp="1"/>
          </p:cNvSpPr>
          <p:nvPr>
            <p:ph type="pic" sz="quarter" idx="21"/>
          </p:nvPr>
        </p:nvSpPr>
        <p:spPr>
          <a:xfrm>
            <a:off x="8300872" y="1810987"/>
            <a:ext cx="2750163" cy="3248357"/>
          </a:xfrm>
        </p:spPr>
        <p:txBody>
          <a:bodyPr lIns="720000" rIns="720000" anchor="ctr"/>
          <a:lstStyle>
            <a:lvl1pPr marL="0" indent="0" algn="ctr">
              <a:buNone/>
              <a:defRPr sz="120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3200" y="6310051"/>
            <a:ext cx="777600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1140966" y="466181"/>
            <a:ext cx="9910069" cy="1171409"/>
          </a:xfrm>
        </p:spPr>
        <p:txBody>
          <a:bodyPr lIns="0"/>
          <a:lstStyle>
            <a:lvl1pPr>
              <a:defRPr sz="1680" baseline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42544"/>
            <a:ext cx="1140965" cy="1215304"/>
          </a:xfrm>
          <a:noFill/>
        </p:spPr>
        <p:txBody>
          <a:bodyPr lIns="36000" tIns="0" rIns="0" bIns="0"/>
          <a:lstStyle>
            <a:lvl1pPr marL="0" indent="0" algn="r">
              <a:buNone/>
              <a:defRPr sz="3360" b="1" i="0">
                <a:solidFill>
                  <a:srgbClr val="00AEEF"/>
                </a:solidFill>
                <a:latin typeface="Bell MT" panose="02020503060305020303" pitchFamily="18" charset="0"/>
              </a:defRPr>
            </a:lvl1pPr>
            <a:lvl2pPr marL="323843" indent="0">
              <a:buNone/>
              <a:defRPr/>
            </a:lvl2pPr>
            <a:lvl3pPr marL="645780" indent="0">
              <a:buNone/>
              <a:defRPr/>
            </a:lvl3pPr>
            <a:lvl4pPr marL="862942" indent="0">
              <a:buNone/>
              <a:defRPr/>
            </a:lvl4pPr>
            <a:lvl5pPr marL="1182976" indent="0">
              <a:buNone/>
              <a:defRPr/>
            </a:lvl5pPr>
          </a:lstStyle>
          <a:p>
            <a:pPr lvl="0"/>
            <a:r>
              <a:rPr lang="nl-BE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362505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en tekst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863156" y="5388999"/>
            <a:ext cx="9220899" cy="566739"/>
          </a:xfrm>
        </p:spPr>
        <p:txBody>
          <a:bodyPr anchor="t"/>
          <a:lstStyle>
            <a:lvl1pPr algn="ctr">
              <a:defRPr sz="2160" b="0">
                <a:solidFill>
                  <a:srgbClr val="003366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0" y="-2"/>
            <a:ext cx="12192000" cy="5286043"/>
          </a:xfrm>
        </p:spPr>
        <p:txBody>
          <a:bodyPr lIns="1440000" rIns="1440000" anchor="ctr"/>
          <a:lstStyle>
            <a:lvl1pPr marL="0" indent="0" algn="ctr">
              <a:buNone/>
              <a:defRPr sz="1440">
                <a:solidFill>
                  <a:srgbClr val="003366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3200" y="6307201"/>
            <a:ext cx="777600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2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C5742-A549-43F1-A33E-1BE5DFBE5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113001-04EF-4C6C-A6C4-BC0F7B027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43DD08-01ED-4CDD-AD97-9D9438D31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5324A17-D2B7-4716-90C2-0FAC4570B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6DAF-EF58-495F-BCEA-35D51DFE50F3}" type="datetimeFigureOut">
              <a:rPr lang="fr-BE" smtClean="0"/>
              <a:t>01-09-21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2F4542-BC93-4432-B568-ED336EA80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FB063C-380F-427B-B257-FA40685E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7E2D-4AF1-4DE1-9B3F-1E8DE31B20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260027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tekst en foto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9484805" y="701253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noProof="0">
              <a:solidFill>
                <a:srgbClr val="003366"/>
              </a:solidFill>
              <a:latin typeface="Calibri"/>
              <a:cs typeface="Calibri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804153" y="0"/>
            <a:ext cx="4387849" cy="6858000"/>
          </a:xfrm>
        </p:spPr>
        <p:txBody>
          <a:bodyPr lIns="720000" rIns="720000" anchor="ctr"/>
          <a:lstStyle>
            <a:lvl1pPr marL="0" indent="0" algn="ctr">
              <a:buNone/>
              <a:defRPr sz="144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3200" y="6307201"/>
            <a:ext cx="777600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3366"/>
                </a:solidFill>
                <a:latin typeface="Verdana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 bwMode="gray">
          <a:xfrm>
            <a:off x="1140965" y="1814684"/>
            <a:ext cx="6471835" cy="409272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noProof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140967" y="466181"/>
            <a:ext cx="6471836" cy="1171409"/>
          </a:xfrm>
        </p:spPr>
        <p:txBody>
          <a:bodyPr lIns="0"/>
          <a:lstStyle>
            <a:lvl1pPr>
              <a:defRPr sz="1680" baseline="0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2544"/>
            <a:ext cx="1140965" cy="1215304"/>
          </a:xfrm>
          <a:noFill/>
        </p:spPr>
        <p:txBody>
          <a:bodyPr vert="horz" lIns="36000" tIns="0" rIns="0" bIns="0" rtlCol="0">
            <a:noAutofit/>
          </a:bodyPr>
          <a:lstStyle>
            <a:lvl1pPr>
              <a:defRPr lang="nl-BE" sz="3360" b="1" i="0" dirty="0">
                <a:solidFill>
                  <a:srgbClr val="00AEEF"/>
                </a:solidFill>
                <a:latin typeface="Bell MT" panose="02020503060305020303" pitchFamily="18" charset="0"/>
              </a:defRPr>
            </a:lvl1pPr>
          </a:lstStyle>
          <a:p>
            <a:pPr lvl="0" algn="r"/>
            <a:r>
              <a:rPr lang="nl-BE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3350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drie grafieken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grafiek 7"/>
          <p:cNvSpPr>
            <a:spLocks noGrp="1"/>
          </p:cNvSpPr>
          <p:nvPr>
            <p:ph type="chart" sz="quarter" idx="14"/>
          </p:nvPr>
        </p:nvSpPr>
        <p:spPr>
          <a:xfrm>
            <a:off x="4704000" y="1814655"/>
            <a:ext cx="2784000" cy="4094501"/>
          </a:xfrm>
        </p:spPr>
        <p:txBody>
          <a:bodyPr lIns="720000" rIns="720000" anchor="ctr"/>
          <a:lstStyle>
            <a:lvl1pPr marL="0" indent="0" algn="ctr">
              <a:buNone/>
              <a:defRPr sz="1440"/>
            </a:lvl1pPr>
          </a:lstStyle>
          <a:p>
            <a:r>
              <a:rPr lang="en-US"/>
              <a:t>Click icon to add chart</a:t>
            </a:r>
            <a:endParaRPr lang="fr-FR"/>
          </a:p>
        </p:txBody>
      </p:sp>
      <p:sp>
        <p:nvSpPr>
          <p:cNvPr id="12" name="Tijdelijke aanduiding voor grafiek 7"/>
          <p:cNvSpPr>
            <a:spLocks noGrp="1"/>
          </p:cNvSpPr>
          <p:nvPr>
            <p:ph type="chart" sz="quarter" idx="15"/>
          </p:nvPr>
        </p:nvSpPr>
        <p:spPr>
          <a:xfrm>
            <a:off x="8267038" y="1814625"/>
            <a:ext cx="2783999" cy="4096236"/>
          </a:xfrm>
        </p:spPr>
        <p:txBody>
          <a:bodyPr lIns="720000" rIns="720000" anchor="ctr"/>
          <a:lstStyle>
            <a:lvl1pPr marL="0" indent="0" algn="ctr">
              <a:buNone/>
              <a:defRPr sz="1440"/>
            </a:lvl1pPr>
          </a:lstStyle>
          <a:p>
            <a:r>
              <a:rPr lang="en-US"/>
              <a:t>Click icon to add chart</a:t>
            </a:r>
            <a:endParaRPr lang="fr-FR"/>
          </a:p>
        </p:txBody>
      </p:sp>
      <p:sp>
        <p:nvSpPr>
          <p:cNvPr id="13" name="Tijdelijke aanduiding voor grafiek 7"/>
          <p:cNvSpPr>
            <a:spLocks noGrp="1"/>
          </p:cNvSpPr>
          <p:nvPr>
            <p:ph type="chart" sz="quarter" idx="13"/>
          </p:nvPr>
        </p:nvSpPr>
        <p:spPr>
          <a:xfrm>
            <a:off x="1140967" y="1814685"/>
            <a:ext cx="2783999" cy="4092764"/>
          </a:xfrm>
        </p:spPr>
        <p:txBody>
          <a:bodyPr lIns="720000" rIns="720000" anchor="ctr"/>
          <a:lstStyle>
            <a:lvl1pPr marL="0" indent="0" algn="ctr">
              <a:buNone/>
              <a:defRPr sz="1440"/>
            </a:lvl1pPr>
          </a:lstStyle>
          <a:p>
            <a:r>
              <a:rPr lang="en-US"/>
              <a:t>Click icon to add chart</a:t>
            </a:r>
            <a:endParaRPr lang="fr-FR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3200" y="6307201"/>
            <a:ext cx="777600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140966" y="466181"/>
            <a:ext cx="9910069" cy="1171409"/>
          </a:xfrm>
        </p:spPr>
        <p:txBody>
          <a:bodyPr lIns="0"/>
          <a:lstStyle>
            <a:lvl1pPr>
              <a:defRPr sz="1680" baseline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42544"/>
            <a:ext cx="1140965" cy="1215304"/>
          </a:xfrm>
          <a:noFill/>
        </p:spPr>
        <p:txBody>
          <a:bodyPr vert="horz" lIns="36000" tIns="0" rIns="0" bIns="0" rtlCol="0">
            <a:noAutofit/>
          </a:bodyPr>
          <a:lstStyle>
            <a:lvl1pPr>
              <a:defRPr lang="nl-BE" sz="3360" b="1" i="0" dirty="0">
                <a:solidFill>
                  <a:srgbClr val="00AEEF"/>
                </a:solidFill>
                <a:latin typeface="Bell MT" panose="02020503060305020303" pitchFamily="18" charset="0"/>
              </a:defRPr>
            </a:lvl1pPr>
          </a:lstStyle>
          <a:p>
            <a:pPr lvl="0" algn="r"/>
            <a:r>
              <a:rPr lang="nl-BE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354497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2 subtitels en 2 kolommen zonder bullets en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57080" y="1814684"/>
            <a:ext cx="4920000" cy="4752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noProof="0" dirty="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1140965" y="2289884"/>
            <a:ext cx="4920000" cy="361752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noProof="0" dirty="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43604" y="1814684"/>
            <a:ext cx="4920000" cy="4752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noProof="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 bwMode="gray">
          <a:xfrm>
            <a:off x="6143604" y="2289884"/>
            <a:ext cx="4920000" cy="361752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noProof="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63200" y="6307201"/>
            <a:ext cx="777600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3366"/>
                </a:solidFill>
                <a:latin typeface="Verdana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153538" y="466181"/>
            <a:ext cx="9910068" cy="1171409"/>
          </a:xfrm>
        </p:spPr>
        <p:txBody>
          <a:bodyPr lIns="0"/>
          <a:lstStyle>
            <a:lvl1pPr>
              <a:defRPr sz="1680" baseline="0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42544"/>
            <a:ext cx="1140965" cy="1215304"/>
          </a:xfrm>
          <a:noFill/>
        </p:spPr>
        <p:txBody>
          <a:bodyPr vert="horz" lIns="36000" tIns="0" rIns="0" bIns="0" rtlCol="0">
            <a:noAutofit/>
          </a:bodyPr>
          <a:lstStyle>
            <a:lvl1pPr>
              <a:defRPr lang="nl-BE" sz="3360" b="1" i="0" dirty="0">
                <a:solidFill>
                  <a:srgbClr val="00AEEF"/>
                </a:solidFill>
                <a:latin typeface="Bell MT" panose="02020503060305020303" pitchFamily="18" charset="0"/>
              </a:defRPr>
            </a:lvl1pPr>
          </a:lstStyle>
          <a:p>
            <a:pPr lvl="0" algn="r"/>
            <a:r>
              <a:rPr lang="nl-BE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40996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bbel me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4C64DE88-7D19-48D2-89D5-E022BF1C9C5A}"/>
              </a:ext>
            </a:extLst>
          </p:cNvPr>
          <p:cNvSpPr/>
          <p:nvPr userDrawn="1"/>
        </p:nvSpPr>
        <p:spPr>
          <a:xfrm>
            <a:off x="3962400" y="1650344"/>
            <a:ext cx="4267200" cy="3542793"/>
          </a:xfrm>
          <a:custGeom>
            <a:avLst/>
            <a:gdLst/>
            <a:ahLst/>
            <a:cxnLst/>
            <a:rect l="l" t="t" r="r" b="b"/>
            <a:pathLst>
              <a:path w="3757929" h="3387090">
                <a:moveTo>
                  <a:pt x="1688300" y="0"/>
                </a:moveTo>
                <a:lnTo>
                  <a:pt x="1642994" y="199"/>
                </a:lnTo>
                <a:lnTo>
                  <a:pt x="1597654" y="1625"/>
                </a:lnTo>
                <a:lnTo>
                  <a:pt x="1552306" y="4285"/>
                </a:lnTo>
                <a:lnTo>
                  <a:pt x="1506976" y="8184"/>
                </a:lnTo>
                <a:lnTo>
                  <a:pt x="1461690" y="13327"/>
                </a:lnTo>
                <a:lnTo>
                  <a:pt x="1416473" y="19719"/>
                </a:lnTo>
                <a:lnTo>
                  <a:pt x="1371352" y="27367"/>
                </a:lnTo>
                <a:lnTo>
                  <a:pt x="1326352" y="36275"/>
                </a:lnTo>
                <a:lnTo>
                  <a:pt x="1281498" y="46450"/>
                </a:lnTo>
                <a:lnTo>
                  <a:pt x="1236817" y="57896"/>
                </a:lnTo>
                <a:lnTo>
                  <a:pt x="1192334" y="70620"/>
                </a:lnTo>
                <a:lnTo>
                  <a:pt x="1148076" y="84626"/>
                </a:lnTo>
                <a:lnTo>
                  <a:pt x="1104067" y="99921"/>
                </a:lnTo>
                <a:lnTo>
                  <a:pt x="1060333" y="116509"/>
                </a:lnTo>
                <a:lnTo>
                  <a:pt x="1016901" y="134397"/>
                </a:lnTo>
                <a:lnTo>
                  <a:pt x="973795" y="153589"/>
                </a:lnTo>
                <a:lnTo>
                  <a:pt x="931043" y="174091"/>
                </a:lnTo>
                <a:lnTo>
                  <a:pt x="888668" y="195909"/>
                </a:lnTo>
                <a:lnTo>
                  <a:pt x="846698" y="219048"/>
                </a:lnTo>
                <a:lnTo>
                  <a:pt x="805158" y="243514"/>
                </a:lnTo>
                <a:lnTo>
                  <a:pt x="764074" y="269313"/>
                </a:lnTo>
                <a:lnTo>
                  <a:pt x="723740" y="296267"/>
                </a:lnTo>
                <a:lnTo>
                  <a:pt x="684435" y="324183"/>
                </a:lnTo>
                <a:lnTo>
                  <a:pt x="646166" y="353032"/>
                </a:lnTo>
                <a:lnTo>
                  <a:pt x="608937" y="382791"/>
                </a:lnTo>
                <a:lnTo>
                  <a:pt x="572755" y="413433"/>
                </a:lnTo>
                <a:lnTo>
                  <a:pt x="537624" y="444932"/>
                </a:lnTo>
                <a:lnTo>
                  <a:pt x="503550" y="477262"/>
                </a:lnTo>
                <a:lnTo>
                  <a:pt x="470539" y="510399"/>
                </a:lnTo>
                <a:lnTo>
                  <a:pt x="438596" y="544315"/>
                </a:lnTo>
                <a:lnTo>
                  <a:pt x="407727" y="578986"/>
                </a:lnTo>
                <a:lnTo>
                  <a:pt x="377937" y="614386"/>
                </a:lnTo>
                <a:lnTo>
                  <a:pt x="349231" y="650488"/>
                </a:lnTo>
                <a:lnTo>
                  <a:pt x="321616" y="687268"/>
                </a:lnTo>
                <a:lnTo>
                  <a:pt x="295096" y="724699"/>
                </a:lnTo>
                <a:lnTo>
                  <a:pt x="269678" y="762755"/>
                </a:lnTo>
                <a:lnTo>
                  <a:pt x="245366" y="801412"/>
                </a:lnTo>
                <a:lnTo>
                  <a:pt x="222166" y="840642"/>
                </a:lnTo>
                <a:lnTo>
                  <a:pt x="200085" y="880421"/>
                </a:lnTo>
                <a:lnTo>
                  <a:pt x="179126" y="920723"/>
                </a:lnTo>
                <a:lnTo>
                  <a:pt x="159296" y="961521"/>
                </a:lnTo>
                <a:lnTo>
                  <a:pt x="140600" y="1002791"/>
                </a:lnTo>
                <a:lnTo>
                  <a:pt x="123043" y="1044506"/>
                </a:lnTo>
                <a:lnTo>
                  <a:pt x="106632" y="1086640"/>
                </a:lnTo>
                <a:lnTo>
                  <a:pt x="91372" y="1129169"/>
                </a:lnTo>
                <a:lnTo>
                  <a:pt x="77267" y="1172066"/>
                </a:lnTo>
                <a:lnTo>
                  <a:pt x="64325" y="1215305"/>
                </a:lnTo>
                <a:lnTo>
                  <a:pt x="52549" y="1258861"/>
                </a:lnTo>
                <a:lnTo>
                  <a:pt x="41946" y="1302707"/>
                </a:lnTo>
                <a:lnTo>
                  <a:pt x="32522" y="1346819"/>
                </a:lnTo>
                <a:lnTo>
                  <a:pt x="24281" y="1391171"/>
                </a:lnTo>
                <a:lnTo>
                  <a:pt x="17229" y="1435735"/>
                </a:lnTo>
                <a:lnTo>
                  <a:pt x="11372" y="1480488"/>
                </a:lnTo>
                <a:lnTo>
                  <a:pt x="6715" y="1525404"/>
                </a:lnTo>
                <a:lnTo>
                  <a:pt x="3263" y="1570455"/>
                </a:lnTo>
                <a:lnTo>
                  <a:pt x="1023" y="1615617"/>
                </a:lnTo>
                <a:lnTo>
                  <a:pt x="0" y="1660864"/>
                </a:lnTo>
                <a:lnTo>
                  <a:pt x="198" y="1706171"/>
                </a:lnTo>
                <a:lnTo>
                  <a:pt x="1624" y="1751511"/>
                </a:lnTo>
                <a:lnTo>
                  <a:pt x="4284" y="1796858"/>
                </a:lnTo>
                <a:lnTo>
                  <a:pt x="8182" y="1842188"/>
                </a:lnTo>
                <a:lnTo>
                  <a:pt x="13324" y="1887473"/>
                </a:lnTo>
                <a:lnTo>
                  <a:pt x="19716" y="1932690"/>
                </a:lnTo>
                <a:lnTo>
                  <a:pt x="27363" y="1977811"/>
                </a:lnTo>
                <a:lnTo>
                  <a:pt x="36271" y="2022810"/>
                </a:lnTo>
                <a:lnTo>
                  <a:pt x="46445" y="2067664"/>
                </a:lnTo>
                <a:lnTo>
                  <a:pt x="57891" y="2112344"/>
                </a:lnTo>
                <a:lnTo>
                  <a:pt x="70613" y="2156827"/>
                </a:lnTo>
                <a:lnTo>
                  <a:pt x="84619" y="2201085"/>
                </a:lnTo>
                <a:lnTo>
                  <a:pt x="99912" y="2245093"/>
                </a:lnTo>
                <a:lnTo>
                  <a:pt x="116500" y="2288827"/>
                </a:lnTo>
                <a:lnTo>
                  <a:pt x="134386" y="2332258"/>
                </a:lnTo>
                <a:lnTo>
                  <a:pt x="153577" y="2375363"/>
                </a:lnTo>
                <a:lnTo>
                  <a:pt x="174078" y="2418115"/>
                </a:lnTo>
                <a:lnTo>
                  <a:pt x="195895" y="2460489"/>
                </a:lnTo>
                <a:lnTo>
                  <a:pt x="219033" y="2502458"/>
                </a:lnTo>
                <a:lnTo>
                  <a:pt x="243498" y="2543998"/>
                </a:lnTo>
                <a:lnTo>
                  <a:pt x="269295" y="2585081"/>
                </a:lnTo>
                <a:lnTo>
                  <a:pt x="297826" y="2627391"/>
                </a:lnTo>
                <a:lnTo>
                  <a:pt x="327796" y="2668536"/>
                </a:lnTo>
                <a:lnTo>
                  <a:pt x="359149" y="2708518"/>
                </a:lnTo>
                <a:lnTo>
                  <a:pt x="391824" y="2747338"/>
                </a:lnTo>
                <a:lnTo>
                  <a:pt x="425764" y="2784998"/>
                </a:lnTo>
                <a:lnTo>
                  <a:pt x="460910" y="2821498"/>
                </a:lnTo>
                <a:lnTo>
                  <a:pt x="497203" y="2856840"/>
                </a:lnTo>
                <a:lnTo>
                  <a:pt x="534586" y="2891025"/>
                </a:lnTo>
                <a:lnTo>
                  <a:pt x="572999" y="2924055"/>
                </a:lnTo>
                <a:lnTo>
                  <a:pt x="612384" y="2955930"/>
                </a:lnTo>
                <a:lnTo>
                  <a:pt x="652683" y="2986653"/>
                </a:lnTo>
                <a:lnTo>
                  <a:pt x="693837" y="3016223"/>
                </a:lnTo>
                <a:lnTo>
                  <a:pt x="735787" y="3044643"/>
                </a:lnTo>
                <a:lnTo>
                  <a:pt x="778476" y="3071913"/>
                </a:lnTo>
                <a:lnTo>
                  <a:pt x="821845" y="3098035"/>
                </a:lnTo>
                <a:lnTo>
                  <a:pt x="865834" y="3123010"/>
                </a:lnTo>
                <a:lnTo>
                  <a:pt x="910387" y="3146839"/>
                </a:lnTo>
                <a:lnTo>
                  <a:pt x="955443" y="3169524"/>
                </a:lnTo>
                <a:lnTo>
                  <a:pt x="1000945" y="3191065"/>
                </a:lnTo>
                <a:lnTo>
                  <a:pt x="1046835" y="3211465"/>
                </a:lnTo>
                <a:lnTo>
                  <a:pt x="1093053" y="3230724"/>
                </a:lnTo>
                <a:lnTo>
                  <a:pt x="1139542" y="3248843"/>
                </a:lnTo>
                <a:lnTo>
                  <a:pt x="1186242" y="3265824"/>
                </a:lnTo>
                <a:lnTo>
                  <a:pt x="1233095" y="3281668"/>
                </a:lnTo>
                <a:lnTo>
                  <a:pt x="1280044" y="3296376"/>
                </a:lnTo>
                <a:lnTo>
                  <a:pt x="1327028" y="3309949"/>
                </a:lnTo>
                <a:lnTo>
                  <a:pt x="1373991" y="3322389"/>
                </a:lnTo>
                <a:lnTo>
                  <a:pt x="1420872" y="3333697"/>
                </a:lnTo>
                <a:lnTo>
                  <a:pt x="1467615" y="3343874"/>
                </a:lnTo>
                <a:lnTo>
                  <a:pt x="1514160" y="3352921"/>
                </a:lnTo>
                <a:lnTo>
                  <a:pt x="1560449" y="3360840"/>
                </a:lnTo>
                <a:lnTo>
                  <a:pt x="1606423" y="3367632"/>
                </a:lnTo>
                <a:lnTo>
                  <a:pt x="1652024" y="3373298"/>
                </a:lnTo>
                <a:lnTo>
                  <a:pt x="1697193" y="3377839"/>
                </a:lnTo>
                <a:lnTo>
                  <a:pt x="1741872" y="3381257"/>
                </a:lnTo>
                <a:lnTo>
                  <a:pt x="1812976" y="3384895"/>
                </a:lnTo>
                <a:lnTo>
                  <a:pt x="1886066" y="3386636"/>
                </a:lnTo>
                <a:lnTo>
                  <a:pt x="1923335" y="3386720"/>
                </a:lnTo>
                <a:lnTo>
                  <a:pt x="1961074" y="3386237"/>
                </a:lnTo>
                <a:lnTo>
                  <a:pt x="1999276" y="3385159"/>
                </a:lnTo>
                <a:lnTo>
                  <a:pt x="2037931" y="3383455"/>
                </a:lnTo>
                <a:lnTo>
                  <a:pt x="2077031" y="3381094"/>
                </a:lnTo>
                <a:lnTo>
                  <a:pt x="2116567" y="3378047"/>
                </a:lnTo>
                <a:lnTo>
                  <a:pt x="2156531" y="3374282"/>
                </a:lnTo>
                <a:lnTo>
                  <a:pt x="2196915" y="3369769"/>
                </a:lnTo>
                <a:lnTo>
                  <a:pt x="2237708" y="3364479"/>
                </a:lnTo>
                <a:lnTo>
                  <a:pt x="2278904" y="3358380"/>
                </a:lnTo>
                <a:lnTo>
                  <a:pt x="2320493" y="3351442"/>
                </a:lnTo>
                <a:lnTo>
                  <a:pt x="2362467" y="3343635"/>
                </a:lnTo>
                <a:lnTo>
                  <a:pt x="2404817" y="3334928"/>
                </a:lnTo>
                <a:lnTo>
                  <a:pt x="2447534" y="3325291"/>
                </a:lnTo>
                <a:lnTo>
                  <a:pt x="2490611" y="3314694"/>
                </a:lnTo>
                <a:lnTo>
                  <a:pt x="2534037" y="3303107"/>
                </a:lnTo>
                <a:lnTo>
                  <a:pt x="2577805" y="3290498"/>
                </a:lnTo>
                <a:lnTo>
                  <a:pt x="2621907" y="3276838"/>
                </a:lnTo>
                <a:lnTo>
                  <a:pt x="2666332" y="3262096"/>
                </a:lnTo>
                <a:lnTo>
                  <a:pt x="2711074" y="3246242"/>
                </a:lnTo>
                <a:lnTo>
                  <a:pt x="2756123" y="3229245"/>
                </a:lnTo>
                <a:lnTo>
                  <a:pt x="2801470" y="3211075"/>
                </a:lnTo>
                <a:lnTo>
                  <a:pt x="2847108" y="3191702"/>
                </a:lnTo>
                <a:lnTo>
                  <a:pt x="2893026" y="3171096"/>
                </a:lnTo>
                <a:lnTo>
                  <a:pt x="2939218" y="3149225"/>
                </a:lnTo>
                <a:lnTo>
                  <a:pt x="2985674" y="3126059"/>
                </a:lnTo>
                <a:lnTo>
                  <a:pt x="3032385" y="3101569"/>
                </a:lnTo>
                <a:lnTo>
                  <a:pt x="3079344" y="3075724"/>
                </a:lnTo>
                <a:lnTo>
                  <a:pt x="3126540" y="3048493"/>
                </a:lnTo>
                <a:lnTo>
                  <a:pt x="3173967" y="3019845"/>
                </a:lnTo>
                <a:lnTo>
                  <a:pt x="3221614" y="2989752"/>
                </a:lnTo>
                <a:lnTo>
                  <a:pt x="3269474" y="2958182"/>
                </a:lnTo>
                <a:lnTo>
                  <a:pt x="3317538" y="2925105"/>
                </a:lnTo>
                <a:lnTo>
                  <a:pt x="3365798" y="2890490"/>
                </a:lnTo>
                <a:lnTo>
                  <a:pt x="3414244" y="2854307"/>
                </a:lnTo>
                <a:lnTo>
                  <a:pt x="3462868" y="2816526"/>
                </a:lnTo>
                <a:lnTo>
                  <a:pt x="3511661" y="2777117"/>
                </a:lnTo>
                <a:lnTo>
                  <a:pt x="3560616" y="2736048"/>
                </a:lnTo>
                <a:lnTo>
                  <a:pt x="3609723" y="2693290"/>
                </a:lnTo>
                <a:lnTo>
                  <a:pt x="3658973" y="2648812"/>
                </a:lnTo>
                <a:lnTo>
                  <a:pt x="3708359" y="2602584"/>
                </a:lnTo>
                <a:lnTo>
                  <a:pt x="3757870" y="2554576"/>
                </a:lnTo>
                <a:lnTo>
                  <a:pt x="3453250" y="2533704"/>
                </a:lnTo>
                <a:lnTo>
                  <a:pt x="3302869" y="2481327"/>
                </a:lnTo>
                <a:lnTo>
                  <a:pt x="3262771" y="2356567"/>
                </a:lnTo>
                <a:lnTo>
                  <a:pt x="3288999" y="2118547"/>
                </a:lnTo>
                <a:lnTo>
                  <a:pt x="3295159" y="2074077"/>
                </a:lnTo>
                <a:lnTo>
                  <a:pt x="3300815" y="2028788"/>
                </a:lnTo>
                <a:lnTo>
                  <a:pt x="3305910" y="1982740"/>
                </a:lnTo>
                <a:lnTo>
                  <a:pt x="3310386" y="1935995"/>
                </a:lnTo>
                <a:lnTo>
                  <a:pt x="3314183" y="1888615"/>
                </a:lnTo>
                <a:lnTo>
                  <a:pt x="3317243" y="1840659"/>
                </a:lnTo>
                <a:lnTo>
                  <a:pt x="3319509" y="1792190"/>
                </a:lnTo>
                <a:lnTo>
                  <a:pt x="3320920" y="1743268"/>
                </a:lnTo>
                <a:lnTo>
                  <a:pt x="3321420" y="1693956"/>
                </a:lnTo>
                <a:lnTo>
                  <a:pt x="3320949" y="1644313"/>
                </a:lnTo>
                <a:lnTo>
                  <a:pt x="3319449" y="1594402"/>
                </a:lnTo>
                <a:lnTo>
                  <a:pt x="3316862" y="1544283"/>
                </a:lnTo>
                <a:lnTo>
                  <a:pt x="3313128" y="1494018"/>
                </a:lnTo>
                <a:lnTo>
                  <a:pt x="3308190" y="1443667"/>
                </a:lnTo>
                <a:lnTo>
                  <a:pt x="3301990" y="1393293"/>
                </a:lnTo>
                <a:lnTo>
                  <a:pt x="3294468" y="1342956"/>
                </a:lnTo>
                <a:lnTo>
                  <a:pt x="3285566" y="1292717"/>
                </a:lnTo>
                <a:lnTo>
                  <a:pt x="3275226" y="1242638"/>
                </a:lnTo>
                <a:lnTo>
                  <a:pt x="3263389" y="1192780"/>
                </a:lnTo>
                <a:lnTo>
                  <a:pt x="3249996" y="1143203"/>
                </a:lnTo>
                <a:lnTo>
                  <a:pt x="3234991" y="1093971"/>
                </a:lnTo>
                <a:lnTo>
                  <a:pt x="3218313" y="1045142"/>
                </a:lnTo>
                <a:lnTo>
                  <a:pt x="3199904" y="996779"/>
                </a:lnTo>
                <a:lnTo>
                  <a:pt x="3179706" y="948943"/>
                </a:lnTo>
                <a:lnTo>
                  <a:pt x="3157661" y="901695"/>
                </a:lnTo>
                <a:lnTo>
                  <a:pt x="3133710" y="855097"/>
                </a:lnTo>
                <a:lnTo>
                  <a:pt x="3107794" y="809208"/>
                </a:lnTo>
                <a:lnTo>
                  <a:pt x="3079856" y="764092"/>
                </a:lnTo>
                <a:lnTo>
                  <a:pt x="3052901" y="723756"/>
                </a:lnTo>
                <a:lnTo>
                  <a:pt x="3024986" y="684450"/>
                </a:lnTo>
                <a:lnTo>
                  <a:pt x="2996136" y="646180"/>
                </a:lnTo>
                <a:lnTo>
                  <a:pt x="2966377" y="608950"/>
                </a:lnTo>
                <a:lnTo>
                  <a:pt x="2935735" y="572766"/>
                </a:lnTo>
                <a:lnTo>
                  <a:pt x="2904236" y="537634"/>
                </a:lnTo>
                <a:lnTo>
                  <a:pt x="2871906" y="503560"/>
                </a:lnTo>
                <a:lnTo>
                  <a:pt x="2838769" y="470547"/>
                </a:lnTo>
                <a:lnTo>
                  <a:pt x="2804853" y="438604"/>
                </a:lnTo>
                <a:lnTo>
                  <a:pt x="2770182" y="407733"/>
                </a:lnTo>
                <a:lnTo>
                  <a:pt x="2734782" y="377943"/>
                </a:lnTo>
                <a:lnTo>
                  <a:pt x="2698680" y="349236"/>
                </a:lnTo>
                <a:lnTo>
                  <a:pt x="2661900" y="321620"/>
                </a:lnTo>
                <a:lnTo>
                  <a:pt x="2624469" y="295100"/>
                </a:lnTo>
                <a:lnTo>
                  <a:pt x="2586412" y="269681"/>
                </a:lnTo>
                <a:lnTo>
                  <a:pt x="2547756" y="245368"/>
                </a:lnTo>
                <a:lnTo>
                  <a:pt x="2508525" y="222168"/>
                </a:lnTo>
                <a:lnTo>
                  <a:pt x="2468746" y="200086"/>
                </a:lnTo>
                <a:lnTo>
                  <a:pt x="2428445" y="179127"/>
                </a:lnTo>
                <a:lnTo>
                  <a:pt x="2387646" y="159296"/>
                </a:lnTo>
                <a:lnTo>
                  <a:pt x="2346377" y="140600"/>
                </a:lnTo>
                <a:lnTo>
                  <a:pt x="2304662" y="123043"/>
                </a:lnTo>
                <a:lnTo>
                  <a:pt x="2262527" y="106632"/>
                </a:lnTo>
                <a:lnTo>
                  <a:pt x="2219998" y="91371"/>
                </a:lnTo>
                <a:lnTo>
                  <a:pt x="2177101" y="77266"/>
                </a:lnTo>
                <a:lnTo>
                  <a:pt x="2133862" y="64324"/>
                </a:lnTo>
                <a:lnTo>
                  <a:pt x="2090306" y="52548"/>
                </a:lnTo>
                <a:lnTo>
                  <a:pt x="2046459" y="41945"/>
                </a:lnTo>
                <a:lnTo>
                  <a:pt x="2002347" y="32520"/>
                </a:lnTo>
                <a:lnTo>
                  <a:pt x="1957996" y="24279"/>
                </a:lnTo>
                <a:lnTo>
                  <a:pt x="1913431" y="17228"/>
                </a:lnTo>
                <a:lnTo>
                  <a:pt x="1868677" y="11371"/>
                </a:lnTo>
                <a:lnTo>
                  <a:pt x="1823762" y="6714"/>
                </a:lnTo>
                <a:lnTo>
                  <a:pt x="1778710" y="3263"/>
                </a:lnTo>
                <a:lnTo>
                  <a:pt x="1733548" y="1023"/>
                </a:lnTo>
                <a:lnTo>
                  <a:pt x="16883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marL="0" marR="0" lvl="0" indent="0" algn="l" defTabSz="10972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white">
          <a:xfrm>
            <a:off x="3962400" y="2183767"/>
            <a:ext cx="3765600" cy="2676524"/>
          </a:xfrm>
        </p:spPr>
        <p:txBody>
          <a:bodyPr anchor="ctr"/>
          <a:lstStyle>
            <a:lvl1pPr marL="0" indent="0" algn="ctr">
              <a:buNone/>
              <a:defRPr sz="2880" i="0">
                <a:solidFill>
                  <a:schemeClr val="bg1"/>
                </a:solidFill>
              </a:defRPr>
            </a:lvl1pPr>
            <a:lvl2pPr marL="323843" indent="0">
              <a:buNone/>
              <a:defRPr sz="2400">
                <a:solidFill>
                  <a:schemeClr val="bg1"/>
                </a:solidFill>
              </a:defRPr>
            </a:lvl2pPr>
            <a:lvl3pPr marL="645780" indent="0">
              <a:buNone/>
              <a:defRPr sz="2160">
                <a:solidFill>
                  <a:schemeClr val="bg1"/>
                </a:solidFill>
              </a:defRPr>
            </a:lvl3pPr>
            <a:lvl4pPr marL="862942" indent="0">
              <a:buNone/>
              <a:defRPr sz="1920">
                <a:solidFill>
                  <a:schemeClr val="bg1"/>
                </a:solidFill>
              </a:defRPr>
            </a:lvl4pPr>
            <a:lvl5pPr marL="1182976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3200" y="6307201"/>
            <a:ext cx="777600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3366"/>
                </a:solidFill>
                <a:latin typeface="Verdana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6" name="Image 15">
            <a:extLst>
              <a:ext uri="{FF2B5EF4-FFF2-40B4-BE49-F238E27FC236}">
                <a16:creationId xmlns:a16="http://schemas.microsoft.com/office/drawing/2014/main" id="{4D922776-4D0B-4AE0-904E-2DD30EA751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606" y="6144101"/>
            <a:ext cx="628989" cy="44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32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4389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ragen staat vri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011083-8A32-4627-8774-578DAB15E09B}"/>
              </a:ext>
            </a:extLst>
          </p:cNvPr>
          <p:cNvSpPr/>
          <p:nvPr userDrawn="1"/>
        </p:nvSpPr>
        <p:spPr>
          <a:xfrm>
            <a:off x="1184365" y="3562033"/>
            <a:ext cx="11007635" cy="3295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80" dirty="0" err="1"/>
          </a:p>
        </p:txBody>
      </p:sp>
      <p:pic>
        <p:nvPicPr>
          <p:cNvPr id="11" name="Picture 10" descr="offset_22278med.jpg">
            <a:extLst>
              <a:ext uri="{FF2B5EF4-FFF2-40B4-BE49-F238E27FC236}">
                <a16:creationId xmlns:a16="http://schemas.microsoft.com/office/drawing/2014/main" id="{809FF434-83FB-4E7B-AB5F-5B4F2CABB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040903"/>
            <a:ext cx="7361644" cy="3908407"/>
          </a:xfrm>
          <a:prstGeom prst="rect">
            <a:avLst/>
          </a:prstGeom>
        </p:spPr>
      </p:pic>
      <p:pic>
        <p:nvPicPr>
          <p:cNvPr id="6" name="Picture 5" descr="offset_22278med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5" b="2665"/>
          <a:stretch/>
        </p:blipFill>
        <p:spPr>
          <a:xfrm>
            <a:off x="2" y="1040903"/>
            <a:ext cx="7361644" cy="39084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A34C6D-B39F-452B-A865-F6DC138091AE}"/>
              </a:ext>
            </a:extLst>
          </p:cNvPr>
          <p:cNvSpPr/>
          <p:nvPr userDrawn="1"/>
        </p:nvSpPr>
        <p:spPr>
          <a:xfrm>
            <a:off x="6240913" y="1257745"/>
            <a:ext cx="2085931" cy="1877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200"/>
              </a:spcAft>
            </a:pPr>
            <a:r>
              <a:rPr lang="nl-BE" sz="576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?!</a:t>
            </a:r>
            <a:endParaRPr lang="en-GB" sz="576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E5CD5DF-8773-44C6-9BD3-972CA1D101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8426399" y="1257746"/>
            <a:ext cx="3765600" cy="1877337"/>
          </a:xfr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 algn="l">
              <a:buNone/>
              <a:defRPr lang="en-US" sz="1920" i="0" kern="1200" noProof="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323843" indent="0">
              <a:buNone/>
              <a:defRPr sz="2400">
                <a:solidFill>
                  <a:schemeClr val="bg1"/>
                </a:solidFill>
              </a:defRPr>
            </a:lvl2pPr>
            <a:lvl3pPr marL="645780" indent="0">
              <a:buNone/>
              <a:defRPr sz="2160">
                <a:solidFill>
                  <a:schemeClr val="bg1"/>
                </a:solidFill>
              </a:defRPr>
            </a:lvl3pPr>
            <a:lvl4pPr marL="862942" indent="0">
              <a:buNone/>
              <a:defRPr sz="1920">
                <a:solidFill>
                  <a:schemeClr val="bg1"/>
                </a:solidFill>
              </a:defRPr>
            </a:lvl4pPr>
            <a:lvl5pPr marL="1182976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8" name="Image 15">
            <a:extLst>
              <a:ext uri="{FF2B5EF4-FFF2-40B4-BE49-F238E27FC236}">
                <a16:creationId xmlns:a16="http://schemas.microsoft.com/office/drawing/2014/main" id="{1277088B-D4E1-42A2-8205-A606B449E2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606" y="6144101"/>
            <a:ext cx="628989" cy="44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579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91819" y="1691944"/>
            <a:ext cx="10972800" cy="4521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133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/>
              <a:t>Texte : </a:t>
            </a:r>
            <a:r>
              <a:rPr lang="fr-FR" err="1"/>
              <a:t>Verdana</a:t>
            </a:r>
            <a:r>
              <a:rPr lang="fr-FR"/>
              <a:t> 16 (si beaucoup de texte : 14)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861" y="5798279"/>
            <a:ext cx="1022147" cy="79619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1176069" y="740701"/>
            <a:ext cx="10972800" cy="72008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Titre = </a:t>
            </a:r>
            <a:r>
              <a:rPr lang="fr-FR" err="1"/>
              <a:t>Verdana</a:t>
            </a:r>
            <a:r>
              <a:rPr lang="fr-FR"/>
              <a:t> 20 GRAS</a:t>
            </a:r>
            <a:endParaRPr lang="nl-BE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9349" y="6356352"/>
            <a:ext cx="828576" cy="287323"/>
          </a:xfrm>
          <a:prstGeom prst="rect">
            <a:avLst/>
          </a:prstGeom>
        </p:spPr>
        <p:txBody>
          <a:bodyPr/>
          <a:lstStyle>
            <a:lvl1pPr>
              <a:defRPr sz="1867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‹N°›</a:t>
            </a:fld>
            <a:endParaRPr lang="nl-B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036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91819" y="1691944"/>
            <a:ext cx="10972800" cy="4521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133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Texte : </a:t>
            </a:r>
            <a:r>
              <a:rPr lang="fr-FR" dirty="0" err="1"/>
              <a:t>Verdana</a:t>
            </a:r>
            <a:r>
              <a:rPr lang="fr-FR" dirty="0"/>
              <a:t> 16 (si beaucoup de texte : 14)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861" y="5798278"/>
            <a:ext cx="1022147" cy="79619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691819" y="500675"/>
            <a:ext cx="10972800" cy="72008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= </a:t>
            </a:r>
            <a:r>
              <a:rPr lang="fr-FR" dirty="0" err="1"/>
              <a:t>Verdana</a:t>
            </a:r>
            <a:r>
              <a:rPr lang="fr-FR" dirty="0"/>
              <a:t> 20 GRAS</a:t>
            </a:r>
            <a:endParaRPr lang="nl-BE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9349" y="6356351"/>
            <a:ext cx="828576" cy="365125"/>
          </a:xfrm>
          <a:prstGeom prst="rect">
            <a:avLst/>
          </a:prstGeom>
        </p:spPr>
        <p:txBody>
          <a:bodyPr/>
          <a:lstStyle>
            <a:lvl1pPr>
              <a:defRPr sz="1867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42662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68AD00-2582-405C-A6DD-95E4F6407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AE8695-6750-4147-94D7-FE9C04239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FA0874-F714-4B70-8BBB-D39AE1AE1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08F3EE1-0EF0-4101-BE90-00A6F7C51C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25394C0-5235-430B-B1A0-EA26A076DC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1181F68-9C57-4687-9E39-007C12FC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6DAF-EF58-495F-BCEA-35D51DFE50F3}" type="datetimeFigureOut">
              <a:rPr lang="fr-BE" smtClean="0"/>
              <a:t>01-09-21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BDAC6DF-F956-43F3-9FAC-16D4BC56D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13BCF26-2A69-4FCF-BD83-05C4B5704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7E2D-4AF1-4DE1-9B3F-1E8DE31B20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01987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689C39-95E7-4ABF-8146-D63B103E7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F5B9A1D-8B88-4723-BF6F-0F9D955FD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6DAF-EF58-495F-BCEA-35D51DFE50F3}" type="datetimeFigureOut">
              <a:rPr lang="fr-BE" smtClean="0"/>
              <a:t>01-09-21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2D1F884-EF95-42BF-A2CC-2BB777F3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D5BF57-61E3-43B4-85BC-81FD18CFE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7E2D-4AF1-4DE1-9B3F-1E8DE31B20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57073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8605AA-618C-45B0-B225-B2DC73136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6DAF-EF58-495F-BCEA-35D51DFE50F3}" type="datetimeFigureOut">
              <a:rPr lang="fr-BE" smtClean="0"/>
              <a:t>01-09-21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5BF63BB-73A2-42DD-B47F-B52E5453D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E1089B-A800-46B8-AFE6-FA7CD2541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7E2D-4AF1-4DE1-9B3F-1E8DE31B20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59134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5639B0-B1F5-489A-BFC5-42B39E38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C18ECF-1772-4C94-9737-D9F10CD38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393E14-B1AE-48F6-AF23-F4BD0BF4C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4282864-77C7-40AD-A488-4D850EBD4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6DAF-EF58-495F-BCEA-35D51DFE50F3}" type="datetimeFigureOut">
              <a:rPr lang="fr-BE" smtClean="0"/>
              <a:t>01-09-21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413E47-A8BA-439B-86A1-911A3D965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689265-1409-4AA8-9FA7-FEF3EF151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7E2D-4AF1-4DE1-9B3F-1E8DE31B20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4279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597762-5A62-4D16-9AB8-2FF48758A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A68D3C6-330D-4B94-88C8-62FECEA2EA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154D3C-0787-4B94-8368-58CDDB1FD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CB3315-0A24-4C3C-B34A-2A6D7DAA4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6DAF-EF58-495F-BCEA-35D51DFE50F3}" type="datetimeFigureOut">
              <a:rPr lang="fr-BE" smtClean="0"/>
              <a:t>01-09-21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1BFBD5-669D-4306-BEDA-E27E12502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6266EE-ED72-4849-8F99-1C0A80D03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7E2D-4AF1-4DE1-9B3F-1E8DE31B20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6957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image" Target="../media/image2.gif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3BA0F0A-8EE2-4337-8ADA-134C91F2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0D90A7-501A-4C4C-9BED-69002B24D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B22CC1-3482-4334-9BF9-290DB9AD2D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A6DAF-EF58-495F-BCEA-35D51DFE50F3}" type="datetimeFigureOut">
              <a:rPr lang="fr-BE" smtClean="0"/>
              <a:t>01-09-21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5DBAA0-AC06-4DAE-985D-84C59B64C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501401-E873-4409-9A48-2CCF2427F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F7E2D-4AF1-4DE1-9B3F-1E8DE31B207C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MSIPCMContentMarking" descr="{&quot;HashCode&quot;:417909460,&quot;Placement&quot;:&quot;Header&quot;,&quot;Top&quot;:0.0,&quot;Left&quot;:453.295349,&quot;SlideWidth&quot;:960,&quot;SlideHeight&quot;:540}">
            <a:extLst>
              <a:ext uri="{FF2B5EF4-FFF2-40B4-BE49-F238E27FC236}">
                <a16:creationId xmlns:a16="http://schemas.microsoft.com/office/drawing/2014/main" id="{9C9CFB37-F071-4553-9148-47EB4C49576B}"/>
              </a:ext>
            </a:extLst>
          </p:cNvPr>
          <p:cNvSpPr txBox="1"/>
          <p:nvPr userDrawn="1"/>
        </p:nvSpPr>
        <p:spPr>
          <a:xfrm>
            <a:off x="5756851" y="0"/>
            <a:ext cx="678298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BE" sz="100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80994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4" r:id="rId21"/>
    <p:sldLayoutId id="2147483675" r:id="rId22"/>
    <p:sldLayoutId id="2147483677" r:id="rId23"/>
    <p:sldLayoutId id="2147483678" r:id="rId24"/>
    <p:sldLayoutId id="2147483679" r:id="rId25"/>
    <p:sldLayoutId id="214748368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5">
            <a:extLst>
              <a:ext uri="{FF2B5EF4-FFF2-40B4-BE49-F238E27FC236}">
                <a16:creationId xmlns:a16="http://schemas.microsoft.com/office/drawing/2014/main" id="{3070BCBA-8D07-413E-85F6-C9D9AA62113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606" y="6144101"/>
            <a:ext cx="628989" cy="440955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132107" y="463065"/>
            <a:ext cx="9936695" cy="908047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endParaRPr lang="en-GB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32107" y="1587070"/>
            <a:ext cx="9936695" cy="4247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BE" dirty="0"/>
              <a:t>Cliquez sur le bouton pour vérifier le modèle.</a:t>
            </a:r>
          </a:p>
          <a:p>
            <a:pPr lvl="1"/>
            <a:r>
              <a:rPr lang="nl-BE" dirty="0"/>
              <a:t>Deuxième niveau</a:t>
            </a:r>
          </a:p>
          <a:p>
            <a:pPr lvl="2"/>
            <a:r>
              <a:rPr lang="nl-BE" dirty="0"/>
              <a:t>Niveau inférieur</a:t>
            </a:r>
          </a:p>
          <a:p>
            <a:pPr lvl="3"/>
            <a:r>
              <a:rPr lang="nl-BE" dirty="0"/>
              <a:t>Vierde niveau</a:t>
            </a:r>
          </a:p>
          <a:p>
            <a:pPr lvl="3"/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3200" y="6307201"/>
            <a:ext cx="777600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4" name="MSIPCMContentMarking" descr="{&quot;HashCode&quot;:417909460,&quot;Placement&quot;:&quot;Header&quot;,&quot;Top&quot;:0.0,&quot;Left&quot;:453.295349,&quot;SlideWidth&quot;:960,&quot;SlideHeight&quot;:540}">
            <a:extLst>
              <a:ext uri="{FF2B5EF4-FFF2-40B4-BE49-F238E27FC236}">
                <a16:creationId xmlns:a16="http://schemas.microsoft.com/office/drawing/2014/main" id="{A4B635A1-1C7E-4FD5-B1DF-2B9372A12333}"/>
              </a:ext>
            </a:extLst>
          </p:cNvPr>
          <p:cNvSpPr txBox="1"/>
          <p:nvPr userDrawn="1"/>
        </p:nvSpPr>
        <p:spPr>
          <a:xfrm>
            <a:off x="5756851" y="0"/>
            <a:ext cx="678298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BE" sz="100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Internal</a:t>
            </a:r>
            <a:endParaRPr lang="fr-BE" sz="1000" dirty="0" err="1">
              <a:solidFill>
                <a:srgbClr val="000000"/>
              </a:solidFill>
              <a:latin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600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</p:sldLayoutIdLst>
  <p:hf sldNum="0" hdr="0" ftr="0" dt="0"/>
  <p:txStyles>
    <p:titleStyle>
      <a:lvl1pPr algn="l" defTabSz="548626" rtl="0" eaLnBrk="1" latinLnBrk="0" hangingPunct="1">
        <a:lnSpc>
          <a:spcPct val="85000"/>
        </a:lnSpc>
        <a:spcBef>
          <a:spcPct val="0"/>
        </a:spcBef>
        <a:buNone/>
        <a:defRPr sz="1680" b="0" kern="1200" baseline="0">
          <a:solidFill>
            <a:srgbClr val="00AEEF"/>
          </a:solidFill>
          <a:latin typeface="Verdana"/>
          <a:ea typeface="+mj-ea"/>
          <a:cs typeface="Verdana"/>
        </a:defRPr>
      </a:lvl1pPr>
    </p:titleStyle>
    <p:bodyStyle>
      <a:lvl1pPr marL="0" indent="0" algn="l" defTabSz="548626" rtl="0" eaLnBrk="1" latinLnBrk="0" hangingPunct="1">
        <a:lnSpc>
          <a:spcPct val="100000"/>
        </a:lnSpc>
        <a:spcBef>
          <a:spcPts val="0"/>
        </a:spcBef>
        <a:spcAft>
          <a:spcPts val="2040"/>
        </a:spcAft>
        <a:buClr>
          <a:srgbClr val="00AEEF"/>
        </a:buClr>
        <a:buFont typeface="Wingdings" panose="05000000000000000000" pitchFamily="2" charset="2"/>
        <a:buNone/>
        <a:defRPr sz="1080" i="1" kern="1200" baseline="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1pPr>
      <a:lvl2pPr marL="323843" indent="0" algn="l" defTabSz="548626" rtl="0" eaLnBrk="1" latinLnBrk="0" hangingPunct="1">
        <a:lnSpc>
          <a:spcPct val="100000"/>
        </a:lnSpc>
        <a:spcBef>
          <a:spcPts val="0"/>
        </a:spcBef>
        <a:spcAft>
          <a:spcPts val="1680"/>
        </a:spcAft>
        <a:buClr>
          <a:srgbClr val="00AEEF"/>
        </a:buClr>
        <a:buFont typeface="Lucida Grande"/>
        <a:buNone/>
        <a:tabLst/>
        <a:defRPr sz="1080" i="1" kern="1200" baseline="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2pPr>
      <a:lvl3pPr marL="645780" indent="0" algn="l" defTabSz="548626" rtl="0" eaLnBrk="1" latinLnBrk="0" hangingPunct="1">
        <a:lnSpc>
          <a:spcPct val="100000"/>
        </a:lnSpc>
        <a:spcBef>
          <a:spcPts val="0"/>
        </a:spcBef>
        <a:spcAft>
          <a:spcPts val="1680"/>
        </a:spcAft>
        <a:buClr>
          <a:srgbClr val="003366"/>
        </a:buClr>
        <a:buFont typeface="Wingdings" panose="05000000000000000000" pitchFamily="2" charset="2"/>
        <a:buNone/>
        <a:defRPr sz="1080" i="1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3pPr>
      <a:lvl4pPr marL="862942" indent="0" algn="l" defTabSz="548626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Clr>
          <a:srgbClr val="003366"/>
        </a:buClr>
        <a:buFont typeface="Lucida Grande"/>
        <a:buNone/>
        <a:defRPr sz="1080" i="1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+mn-cs"/>
        </a:defRPr>
      </a:lvl4pPr>
      <a:lvl5pPr marL="1396330" indent="-213355" algn="l" defTabSz="548626" rtl="0" eaLnBrk="1" latinLnBrk="0" hangingPunct="1">
        <a:spcBef>
          <a:spcPts val="0"/>
        </a:spcBef>
        <a:spcAft>
          <a:spcPts val="960"/>
        </a:spcAft>
        <a:buClr>
          <a:srgbClr val="003366"/>
        </a:buClr>
        <a:buFont typeface="Arial"/>
        <a:buChar char="•"/>
        <a:defRPr sz="1920" kern="1200">
          <a:solidFill>
            <a:srgbClr val="003366"/>
          </a:solidFill>
          <a:latin typeface="Calibri"/>
          <a:ea typeface="+mn-ea"/>
          <a:cs typeface="+mn-cs"/>
        </a:defRPr>
      </a:lvl5pPr>
      <a:lvl6pPr marL="3017445" indent="-274313" algn="l" defTabSz="54862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54862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54862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3" indent="-274313" algn="l" defTabSz="54862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54862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6" algn="l" defTabSz="54862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3" algn="l" defTabSz="54862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54862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54862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1" algn="l" defTabSz="54862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8" algn="l" defTabSz="54862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54862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0" algn="l" defTabSz="54862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.emf"/><Relationship Id="rId4" Type="http://schemas.openxmlformats.org/officeDocument/2006/relationships/chart" Target="../charts/char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png"/><Relationship Id="rId5" Type="http://schemas.openxmlformats.org/officeDocument/2006/relationships/image" Target="../media/image8.emf"/><Relationship Id="rId4" Type="http://schemas.openxmlformats.org/officeDocument/2006/relationships/chart" Target="../charts/char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6.png"/><Relationship Id="rId4" Type="http://schemas.openxmlformats.org/officeDocument/2006/relationships/chart" Target="../charts/char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emf"/><Relationship Id="rId4" Type="http://schemas.openxmlformats.org/officeDocument/2006/relationships/chart" Target="../charts/char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chart" Target="../charts/char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6.png"/><Relationship Id="rId4" Type="http://schemas.openxmlformats.org/officeDocument/2006/relationships/chart" Target="../charts/char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emf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40704" y="-27384"/>
            <a:ext cx="12673408" cy="7008779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0" y="1176867"/>
            <a:ext cx="4995333" cy="450426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400" y="5731933"/>
            <a:ext cx="965200" cy="74506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962400" y="1988840"/>
            <a:ext cx="4267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fr-FR" sz="400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Observatoire</a:t>
            </a:r>
            <a:br>
              <a:rPr lang="fr-FR" sz="360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</a:br>
            <a:r>
              <a:rPr lang="fr-FR" sz="360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br>
              <a:rPr lang="fr-FR" sz="360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</a:br>
            <a:r>
              <a:rPr lang="fr-FR" sz="320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« Les professionnels </a:t>
            </a:r>
            <a:br>
              <a:rPr lang="fr-FR" sz="320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</a:br>
            <a:r>
              <a:rPr lang="fr-FR" sz="320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et leur business face à la crise »</a:t>
            </a:r>
            <a:endParaRPr lang="fr-FR" sz="3000" dirty="0">
              <a:solidFill>
                <a:schemeClr val="bg1"/>
              </a:solidFill>
              <a:latin typeface="Rockwell" panose="02060603020205020403" pitchFamily="18" charset="0"/>
              <a:cs typeface="Verdana"/>
            </a:endParaRPr>
          </a:p>
        </p:txBody>
      </p:sp>
      <p:sp>
        <p:nvSpPr>
          <p:cNvPr id="13" name="Espace réservé du contenu 1"/>
          <p:cNvSpPr>
            <a:spLocks noGrp="1"/>
          </p:cNvSpPr>
          <p:nvPr/>
        </p:nvSpPr>
        <p:spPr bwMode="auto">
          <a:xfrm>
            <a:off x="305819" y="5611541"/>
            <a:ext cx="7611533" cy="103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Conférence de presse</a:t>
            </a:r>
          </a:p>
          <a:p>
            <a:r>
              <a:rPr lang="fr-BE" sz="1467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 septembre 2021</a:t>
            </a:r>
            <a:endParaRPr lang="fr-BE" sz="1333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5">
            <a:extLst>
              <a:ext uri="{FF2B5EF4-FFF2-40B4-BE49-F238E27FC236}">
                <a16:creationId xmlns:a16="http://schemas.microsoft.com/office/drawing/2014/main" id="{6DE40C2B-C225-442F-A0FF-4147A45C7A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832922"/>
              </p:ext>
            </p:extLst>
          </p:nvPr>
        </p:nvGraphicFramePr>
        <p:xfrm>
          <a:off x="1150738" y="1528784"/>
          <a:ext cx="9683657" cy="4396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3A3BC3C-0689-48DA-9A47-C6C5E108C3BD}"/>
              </a:ext>
            </a:extLst>
          </p:cNvPr>
          <p:cNvSpPr/>
          <p:nvPr/>
        </p:nvSpPr>
        <p:spPr>
          <a:xfrm>
            <a:off x="5519936" y="68627"/>
            <a:ext cx="1152128" cy="197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E58254C1-931D-483F-BCA0-EE085985F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19" y="452669"/>
            <a:ext cx="11222096" cy="720080"/>
          </a:xfrm>
        </p:spPr>
        <p:txBody>
          <a:bodyPr/>
          <a:lstStyle/>
          <a:p>
            <a:r>
              <a:rPr lang="fr-BE" sz="2933" dirty="0">
                <a:solidFill>
                  <a:srgbClr val="003665"/>
                </a:solidFill>
                <a:latin typeface="ITC Lubalin Graph Std" panose="02060703020205020404" pitchFamily="18" charset="0"/>
              </a:rPr>
              <a:t>Quelles solutions digitales avez-vous créées / utilisez-vous dans le cadre de cette crise du COVID-19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3FE4BF-16F1-4767-B854-79BE6366521D}"/>
              </a:ext>
            </a:extLst>
          </p:cNvPr>
          <p:cNvSpPr/>
          <p:nvPr/>
        </p:nvSpPr>
        <p:spPr>
          <a:xfrm>
            <a:off x="10647050" y="5637246"/>
            <a:ext cx="1497623" cy="10842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8" descr="CBC_RGB.eps">
            <a:extLst>
              <a:ext uri="{FF2B5EF4-FFF2-40B4-BE49-F238E27FC236}">
                <a16:creationId xmlns:a16="http://schemas.microsoft.com/office/drawing/2014/main" id="{4F06A416-93D4-4E3D-8E8F-D37D59D738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38" y="6103249"/>
            <a:ext cx="697277" cy="5450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D13B8B-4508-4766-847B-89DA84241C18}"/>
              </a:ext>
            </a:extLst>
          </p:cNvPr>
          <p:cNvSpPr/>
          <p:nvPr/>
        </p:nvSpPr>
        <p:spPr>
          <a:xfrm>
            <a:off x="1068602" y="1706754"/>
            <a:ext cx="9250895" cy="1519996"/>
          </a:xfrm>
          <a:prstGeom prst="rect">
            <a:avLst/>
          </a:prstGeom>
          <a:ln w="12700" cap="flat" cmpd="sng" algn="ctr">
            <a:solidFill>
              <a:srgbClr val="0A3365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 err="1"/>
          </a:p>
        </p:txBody>
      </p:sp>
      <p:sp>
        <p:nvSpPr>
          <p:cNvPr id="17" name="Espace réservé du numéro de diapositive 4">
            <a:extLst>
              <a:ext uri="{FF2B5EF4-FFF2-40B4-BE49-F238E27FC236}">
                <a16:creationId xmlns:a16="http://schemas.microsoft.com/office/drawing/2014/main" id="{545BDA02-E3D7-451D-8280-B9B172CB0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9349" y="6356351"/>
            <a:ext cx="828576" cy="287259"/>
          </a:xfrm>
        </p:spPr>
        <p:txBody>
          <a:bodyPr/>
          <a:lstStyle/>
          <a:p>
            <a:pPr algn="ctr">
              <a:defRPr/>
            </a:pPr>
            <a:fld id="{85A7CF98-E399-477B-BE0D-02BDC82360BB}" type="slidenum">
              <a:rPr lang="nl-BE" smtClean="0"/>
              <a:pPr algn="ctr">
                <a:defRPr/>
              </a:pPr>
              <a:t>10</a:t>
            </a:fld>
            <a:endParaRPr lang="nl-BE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B936586-8506-4612-89AD-6159A5CDB64F}"/>
              </a:ext>
            </a:extLst>
          </p:cNvPr>
          <p:cNvSpPr txBox="1">
            <a:spLocks/>
          </p:cNvSpPr>
          <p:nvPr/>
        </p:nvSpPr>
        <p:spPr>
          <a:xfrm>
            <a:off x="1150738" y="6459283"/>
            <a:ext cx="11042651" cy="20807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  Professionnels (n=354) dont </a:t>
            </a:r>
            <a:r>
              <a:rPr lang="fr-BE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</a:t>
            </a:r>
            <a:r>
              <a:rPr lang="fr-BE" sz="1200" dirty="0">
                <a:solidFill>
                  <a:srgbClr val="14B2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épendants en personnes physiques (n=157)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73F208-FA37-48C0-858D-73168232FDCC}"/>
              </a:ext>
            </a:extLst>
          </p:cNvPr>
          <p:cNvSpPr/>
          <p:nvPr/>
        </p:nvSpPr>
        <p:spPr>
          <a:xfrm>
            <a:off x="1079979" y="1723998"/>
            <a:ext cx="8879913" cy="1502751"/>
          </a:xfrm>
          <a:prstGeom prst="rect">
            <a:avLst/>
          </a:prstGeom>
          <a:ln w="12700" cap="flat" cmpd="sng" algn="ctr">
            <a:solidFill>
              <a:srgbClr val="00B0F0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 err="1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9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796016C-E3FF-4610-B36F-DBDB9693475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r="5376"/>
          <a:stretch>
            <a:fillRect/>
          </a:stretch>
        </p:blipFill>
        <p:spPr>
          <a:xfrm>
            <a:off x="5615948" y="0"/>
            <a:ext cx="6214427" cy="467713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4BC9F-D4D2-4425-B31D-7F4E8BFC60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EE7079"/>
          </a:solidFill>
        </p:spPr>
        <p:txBody>
          <a:bodyPr/>
          <a:lstStyle/>
          <a:p>
            <a:r>
              <a:rPr lang="fr-FR" dirty="0"/>
              <a:t>Les professionnels et</a:t>
            </a:r>
            <a:br>
              <a:rPr lang="fr-FR" dirty="0"/>
            </a:br>
            <a:r>
              <a:rPr lang="fr-FR" dirty="0"/>
              <a:t>leurs attentes en matières </a:t>
            </a:r>
            <a:br>
              <a:rPr lang="fr-FR" dirty="0"/>
            </a:br>
            <a:r>
              <a:rPr lang="fr-FR" dirty="0"/>
              <a:t>bancaires et administratives</a:t>
            </a:r>
          </a:p>
        </p:txBody>
      </p:sp>
    </p:spTree>
    <p:extLst>
      <p:ext uri="{BB962C8B-B14F-4D97-AF65-F5344CB8AC3E}">
        <p14:creationId xmlns:p14="http://schemas.microsoft.com/office/powerpoint/2010/main" val="3902372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A3BC3C-0689-48DA-9A47-C6C5E108C3BD}"/>
              </a:ext>
            </a:extLst>
          </p:cNvPr>
          <p:cNvSpPr/>
          <p:nvPr/>
        </p:nvSpPr>
        <p:spPr>
          <a:xfrm>
            <a:off x="5519936" y="68627"/>
            <a:ext cx="1152128" cy="197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E58254C1-931D-483F-BCA0-EE085985F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19" y="452669"/>
            <a:ext cx="11222096" cy="720080"/>
          </a:xfrm>
        </p:spPr>
        <p:txBody>
          <a:bodyPr/>
          <a:lstStyle/>
          <a:p>
            <a:r>
              <a:rPr lang="fr-BE" sz="2933" dirty="0">
                <a:solidFill>
                  <a:srgbClr val="003665"/>
                </a:solidFill>
                <a:latin typeface="ITC Lubalin Graph Std" panose="02060703020205020404" pitchFamily="18" charset="0"/>
              </a:rPr>
              <a:t>Les formalités administratives, comptables et financières constituent-elles une charge mentale dans votre quotidien professionnel ?</a:t>
            </a:r>
          </a:p>
        </p:txBody>
      </p:sp>
      <p:graphicFrame>
        <p:nvGraphicFramePr>
          <p:cNvPr id="11" name="Chart 7">
            <a:extLst>
              <a:ext uri="{FF2B5EF4-FFF2-40B4-BE49-F238E27FC236}">
                <a16:creationId xmlns:a16="http://schemas.microsoft.com/office/drawing/2014/main" id="{2C35295A-3B66-4FE2-BB6F-BFA834F57DF9}"/>
              </a:ext>
            </a:extLst>
          </p:cNvPr>
          <p:cNvGraphicFramePr/>
          <p:nvPr/>
        </p:nvGraphicFramePr>
        <p:xfrm>
          <a:off x="7880523" y="2523026"/>
          <a:ext cx="2400267" cy="3343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FB2AA45-05C5-470E-A018-25C15871FCAF}"/>
              </a:ext>
            </a:extLst>
          </p:cNvPr>
          <p:cNvSpPr/>
          <p:nvPr/>
        </p:nvSpPr>
        <p:spPr>
          <a:xfrm>
            <a:off x="7751966" y="1713588"/>
            <a:ext cx="2472493" cy="4244227"/>
          </a:xfrm>
          <a:prstGeom prst="roundRect">
            <a:avLst/>
          </a:prstGeom>
          <a:noFill/>
          <a:ln w="3175">
            <a:solidFill>
              <a:srgbClr val="14B2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AF6A45-06CC-45C3-B348-CCD1BB59E2FB}"/>
              </a:ext>
            </a:extLst>
          </p:cNvPr>
          <p:cNvSpPr/>
          <p:nvPr/>
        </p:nvSpPr>
        <p:spPr>
          <a:xfrm>
            <a:off x="7534475" y="1764364"/>
            <a:ext cx="29074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b="1" dirty="0">
                <a:solidFill>
                  <a:srgbClr val="14B2EC"/>
                </a:solidFill>
                <a:latin typeface="ITC Lubalin Graph Std" panose="02060703020205020404" pitchFamily="18" charset="0"/>
              </a:rPr>
              <a:t>Indépendants en personnes physiques</a:t>
            </a:r>
            <a:endParaRPr lang="fr-BE" sz="2000" b="1" dirty="0">
              <a:solidFill>
                <a:srgbClr val="14B2EC"/>
              </a:solidFill>
            </a:endParaRPr>
          </a:p>
        </p:txBody>
      </p:sp>
      <p:graphicFrame>
        <p:nvGraphicFramePr>
          <p:cNvPr id="15" name="Chart 15">
            <a:extLst>
              <a:ext uri="{FF2B5EF4-FFF2-40B4-BE49-F238E27FC236}">
                <a16:creationId xmlns:a16="http://schemas.microsoft.com/office/drawing/2014/main" id="{D69D9B27-6740-4633-895C-033A37F433FD}"/>
              </a:ext>
            </a:extLst>
          </p:cNvPr>
          <p:cNvGraphicFramePr/>
          <p:nvPr/>
        </p:nvGraphicFramePr>
        <p:xfrm>
          <a:off x="1877805" y="1764364"/>
          <a:ext cx="4812561" cy="4213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CF4CB44F-D0DB-495F-9D88-69284D10BE1F}"/>
              </a:ext>
            </a:extLst>
          </p:cNvPr>
          <p:cNvSpPr/>
          <p:nvPr/>
        </p:nvSpPr>
        <p:spPr>
          <a:xfrm>
            <a:off x="10647050" y="5637246"/>
            <a:ext cx="1497623" cy="10842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Picture 8" descr="CBC_RGB.eps">
            <a:extLst>
              <a:ext uri="{FF2B5EF4-FFF2-40B4-BE49-F238E27FC236}">
                <a16:creationId xmlns:a16="http://schemas.microsoft.com/office/drawing/2014/main" id="{50120C0E-B77A-4001-9C35-8CBF3E2CAE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38" y="6103249"/>
            <a:ext cx="697277" cy="54505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A87C4D9-7C29-4181-A628-6E3084E376B5}"/>
              </a:ext>
            </a:extLst>
          </p:cNvPr>
          <p:cNvSpPr txBox="1"/>
          <p:nvPr/>
        </p:nvSpPr>
        <p:spPr>
          <a:xfrm>
            <a:off x="5370837" y="472371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EE707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42C1B19-51CD-4852-A109-CEE73431C181}"/>
              </a:ext>
            </a:extLst>
          </p:cNvPr>
          <p:cNvSpPr txBox="1"/>
          <p:nvPr/>
        </p:nvSpPr>
        <p:spPr>
          <a:xfrm>
            <a:off x="2445409" y="248360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009985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Oui</a:t>
            </a:r>
          </a:p>
        </p:txBody>
      </p:sp>
      <p:sp>
        <p:nvSpPr>
          <p:cNvPr id="20" name="Espace réservé du numéro de diapositive 4">
            <a:extLst>
              <a:ext uri="{FF2B5EF4-FFF2-40B4-BE49-F238E27FC236}">
                <a16:creationId xmlns:a16="http://schemas.microsoft.com/office/drawing/2014/main" id="{242E3179-E659-4C6A-A59E-D9B0E1B16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9349" y="6356351"/>
            <a:ext cx="828576" cy="287259"/>
          </a:xfrm>
        </p:spPr>
        <p:txBody>
          <a:bodyPr/>
          <a:lstStyle/>
          <a:p>
            <a:pPr algn="ctr">
              <a:defRPr/>
            </a:pPr>
            <a:fld id="{85A7CF98-E399-477B-BE0D-02BDC82360BB}" type="slidenum">
              <a:rPr lang="nl-BE" smtClean="0"/>
              <a:pPr algn="ctr">
                <a:defRPr/>
              </a:pPr>
              <a:t>12</a:t>
            </a:fld>
            <a:endParaRPr lang="nl-BE" dirty="0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39A1C351-0C8A-48F6-AB29-0B86A33EAA5E}"/>
              </a:ext>
            </a:extLst>
          </p:cNvPr>
          <p:cNvSpPr/>
          <p:nvPr/>
        </p:nvSpPr>
        <p:spPr>
          <a:xfrm>
            <a:off x="5109615" y="1484997"/>
            <a:ext cx="5541816" cy="1920000"/>
          </a:xfrm>
          <a:prstGeom prst="arc">
            <a:avLst>
              <a:gd name="adj1" fmla="val 11774368"/>
              <a:gd name="adj2" fmla="val 15985600"/>
            </a:avLst>
          </a:prstGeom>
          <a:ln w="12700" cap="flat" cmpd="sng" algn="ctr">
            <a:solidFill>
              <a:srgbClr val="14B2EC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9949BC-465B-4E0B-923B-3F43F756B672}"/>
              </a:ext>
            </a:extLst>
          </p:cNvPr>
          <p:cNvSpPr/>
          <p:nvPr/>
        </p:nvSpPr>
        <p:spPr>
          <a:xfrm>
            <a:off x="3149820" y="1858881"/>
            <a:ext cx="21194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b="1" dirty="0">
                <a:solidFill>
                  <a:srgbClr val="003665"/>
                </a:solidFill>
                <a:latin typeface="ITC Lubalin Graph Std" panose="02060703020205020404" pitchFamily="18" charset="0"/>
              </a:rPr>
              <a:t>Professionnels</a:t>
            </a:r>
            <a:endParaRPr lang="fr-BE" sz="2000" b="1" dirty="0">
              <a:solidFill>
                <a:srgbClr val="003665"/>
              </a:solidFill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3B4740F-123D-481D-9833-C349F6A89827}"/>
              </a:ext>
            </a:extLst>
          </p:cNvPr>
          <p:cNvSpPr txBox="1">
            <a:spLocks/>
          </p:cNvSpPr>
          <p:nvPr/>
        </p:nvSpPr>
        <p:spPr>
          <a:xfrm>
            <a:off x="1150738" y="6459283"/>
            <a:ext cx="11042651" cy="20807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  Professionnels (n=354) dont </a:t>
            </a:r>
            <a:r>
              <a:rPr lang="fr-BE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</a:t>
            </a:r>
            <a:r>
              <a:rPr lang="fr-BE" sz="1200" dirty="0">
                <a:solidFill>
                  <a:srgbClr val="14B2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épendants en personnes physiques (n=157)</a:t>
            </a:r>
          </a:p>
        </p:txBody>
      </p:sp>
    </p:spTree>
    <p:extLst>
      <p:ext uri="{BB962C8B-B14F-4D97-AF65-F5344CB8AC3E}">
        <p14:creationId xmlns:p14="http://schemas.microsoft.com/office/powerpoint/2010/main" val="347838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A3BC3C-0689-48DA-9A47-C6C5E108C3BD}"/>
              </a:ext>
            </a:extLst>
          </p:cNvPr>
          <p:cNvSpPr/>
          <p:nvPr/>
        </p:nvSpPr>
        <p:spPr>
          <a:xfrm>
            <a:off x="5519936" y="68627"/>
            <a:ext cx="1152128" cy="197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E58254C1-931D-483F-BCA0-EE085985F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19" y="452669"/>
            <a:ext cx="11222096" cy="720080"/>
          </a:xfrm>
        </p:spPr>
        <p:txBody>
          <a:bodyPr/>
          <a:lstStyle/>
          <a:p>
            <a:r>
              <a:rPr lang="fr-BE" sz="2933" dirty="0">
                <a:solidFill>
                  <a:srgbClr val="003665"/>
                </a:solidFill>
                <a:latin typeface="ITC Lubalin Graph Std" panose="02060703020205020404" pitchFamily="18" charset="0"/>
              </a:rPr>
              <a:t>Cette charge mentale a-t-elle augmenté depuis le début de la crise du COVID-19 ?</a:t>
            </a:r>
          </a:p>
        </p:txBody>
      </p:sp>
      <p:graphicFrame>
        <p:nvGraphicFramePr>
          <p:cNvPr id="11" name="Chart 7">
            <a:extLst>
              <a:ext uri="{FF2B5EF4-FFF2-40B4-BE49-F238E27FC236}">
                <a16:creationId xmlns:a16="http://schemas.microsoft.com/office/drawing/2014/main" id="{2C35295A-3B66-4FE2-BB6F-BFA834F57DF9}"/>
              </a:ext>
            </a:extLst>
          </p:cNvPr>
          <p:cNvGraphicFramePr/>
          <p:nvPr/>
        </p:nvGraphicFramePr>
        <p:xfrm>
          <a:off x="8029512" y="2200537"/>
          <a:ext cx="2400267" cy="3436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FB2AA45-05C5-470E-A018-25C15871FCAF}"/>
              </a:ext>
            </a:extLst>
          </p:cNvPr>
          <p:cNvSpPr/>
          <p:nvPr/>
        </p:nvSpPr>
        <p:spPr>
          <a:xfrm>
            <a:off x="7920203" y="1359511"/>
            <a:ext cx="2509576" cy="4347889"/>
          </a:xfrm>
          <a:prstGeom prst="roundRect">
            <a:avLst/>
          </a:prstGeom>
          <a:noFill/>
          <a:ln w="3175">
            <a:solidFill>
              <a:srgbClr val="14B2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AF6A45-06CC-45C3-B348-CCD1BB59E2FB}"/>
              </a:ext>
            </a:extLst>
          </p:cNvPr>
          <p:cNvSpPr/>
          <p:nvPr/>
        </p:nvSpPr>
        <p:spPr>
          <a:xfrm>
            <a:off x="7920203" y="1397349"/>
            <a:ext cx="25486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b="1" dirty="0">
                <a:solidFill>
                  <a:srgbClr val="14B2EC"/>
                </a:solidFill>
                <a:latin typeface="ITC Lubalin Graph Std" panose="02060703020205020404" pitchFamily="18" charset="0"/>
              </a:rPr>
              <a:t>Indépendants en personnes physiques</a:t>
            </a:r>
            <a:endParaRPr lang="fr-BE" sz="2000" b="1" dirty="0">
              <a:solidFill>
                <a:srgbClr val="14B2EC"/>
              </a:solidFill>
            </a:endParaRPr>
          </a:p>
        </p:txBody>
      </p:sp>
      <p:graphicFrame>
        <p:nvGraphicFramePr>
          <p:cNvPr id="15" name="Chart 15">
            <a:extLst>
              <a:ext uri="{FF2B5EF4-FFF2-40B4-BE49-F238E27FC236}">
                <a16:creationId xmlns:a16="http://schemas.microsoft.com/office/drawing/2014/main" id="{D69D9B27-6740-4633-895C-033A37F433FD}"/>
              </a:ext>
            </a:extLst>
          </p:cNvPr>
          <p:cNvGraphicFramePr/>
          <p:nvPr/>
        </p:nvGraphicFramePr>
        <p:xfrm>
          <a:off x="1859503" y="1691880"/>
          <a:ext cx="4812561" cy="4213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CF4CB44F-D0DB-495F-9D88-69284D10BE1F}"/>
              </a:ext>
            </a:extLst>
          </p:cNvPr>
          <p:cNvSpPr/>
          <p:nvPr/>
        </p:nvSpPr>
        <p:spPr>
          <a:xfrm>
            <a:off x="10647050" y="5637246"/>
            <a:ext cx="1497623" cy="10842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Picture 8" descr="CBC_RGB.eps">
            <a:extLst>
              <a:ext uri="{FF2B5EF4-FFF2-40B4-BE49-F238E27FC236}">
                <a16:creationId xmlns:a16="http://schemas.microsoft.com/office/drawing/2014/main" id="{50120C0E-B77A-4001-9C35-8CBF3E2CAE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38" y="6103249"/>
            <a:ext cx="697277" cy="54505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A87C4D9-7C29-4181-A628-6E3084E376B5}"/>
              </a:ext>
            </a:extLst>
          </p:cNvPr>
          <p:cNvSpPr txBox="1"/>
          <p:nvPr/>
        </p:nvSpPr>
        <p:spPr>
          <a:xfrm>
            <a:off x="5726803" y="436182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EE707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42C1B19-51CD-4852-A109-CEE73431C181}"/>
              </a:ext>
            </a:extLst>
          </p:cNvPr>
          <p:cNvSpPr txBox="1"/>
          <p:nvPr/>
        </p:nvSpPr>
        <p:spPr>
          <a:xfrm>
            <a:off x="2486215" y="2398090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009985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Oui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9B4A373-CFCF-452E-88FB-3C376D000358}"/>
              </a:ext>
            </a:extLst>
          </p:cNvPr>
          <p:cNvSpPr txBox="1">
            <a:spLocks/>
          </p:cNvSpPr>
          <p:nvPr/>
        </p:nvSpPr>
        <p:spPr>
          <a:xfrm>
            <a:off x="1657537" y="6368344"/>
            <a:ext cx="11042651" cy="42438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 Professionnels (n=165) dont </a:t>
            </a:r>
            <a:r>
              <a:rPr lang="fr-FR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indépendants en personnes physiques (n=72) </a:t>
            </a: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subissent une charge mentale. </a:t>
            </a:r>
            <a:endParaRPr lang="fr-FR" sz="1200" dirty="0">
              <a:solidFill>
                <a:srgbClr val="14B2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CBA527A-9296-47FB-B7FE-8C79F1A8E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416" y="6171960"/>
            <a:ext cx="328371" cy="328371"/>
          </a:xfrm>
          <a:prstGeom prst="rect">
            <a:avLst/>
          </a:prstGeom>
        </p:spPr>
      </p:pic>
      <p:sp>
        <p:nvSpPr>
          <p:cNvPr id="22" name="Espace réservé du numéro de diapositive 4">
            <a:extLst>
              <a:ext uri="{FF2B5EF4-FFF2-40B4-BE49-F238E27FC236}">
                <a16:creationId xmlns:a16="http://schemas.microsoft.com/office/drawing/2014/main" id="{602F0064-42F3-4111-AF2C-DCA840AC7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9349" y="6356351"/>
            <a:ext cx="828576" cy="287259"/>
          </a:xfrm>
        </p:spPr>
        <p:txBody>
          <a:bodyPr/>
          <a:lstStyle/>
          <a:p>
            <a:pPr algn="ctr">
              <a:defRPr/>
            </a:pPr>
            <a:fld id="{85A7CF98-E399-477B-BE0D-02BDC82360BB}" type="slidenum">
              <a:rPr lang="nl-BE" smtClean="0"/>
              <a:pPr algn="ctr">
                <a:defRPr/>
              </a:pPr>
              <a:t>13</a:t>
            </a:fld>
            <a:endParaRPr lang="nl-BE" dirty="0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E94FAFF-A2E2-4028-A4AA-0E04B5E7F2EF}"/>
              </a:ext>
            </a:extLst>
          </p:cNvPr>
          <p:cNvSpPr/>
          <p:nvPr/>
        </p:nvSpPr>
        <p:spPr>
          <a:xfrm>
            <a:off x="5109615" y="1484997"/>
            <a:ext cx="5541816" cy="1920000"/>
          </a:xfrm>
          <a:prstGeom prst="arc">
            <a:avLst>
              <a:gd name="adj1" fmla="val 11774368"/>
              <a:gd name="adj2" fmla="val 15985600"/>
            </a:avLst>
          </a:prstGeom>
          <a:ln w="12700" cap="flat" cmpd="sng" algn="ctr">
            <a:solidFill>
              <a:srgbClr val="14B2EC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D3DAE8-F2C3-4AB6-86BD-E254CDE6CD8A}"/>
              </a:ext>
            </a:extLst>
          </p:cNvPr>
          <p:cNvSpPr/>
          <p:nvPr/>
        </p:nvSpPr>
        <p:spPr>
          <a:xfrm>
            <a:off x="3149820" y="1858881"/>
            <a:ext cx="21194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b="1" dirty="0">
                <a:solidFill>
                  <a:srgbClr val="003665"/>
                </a:solidFill>
                <a:latin typeface="ITC Lubalin Graph Std" panose="02060703020205020404" pitchFamily="18" charset="0"/>
              </a:rPr>
              <a:t>Professionnels</a:t>
            </a:r>
            <a:endParaRPr lang="fr-BE" sz="2000" b="1" dirty="0">
              <a:solidFill>
                <a:srgbClr val="0036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28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A3BC3C-0689-48DA-9A47-C6C5E108C3BD}"/>
              </a:ext>
            </a:extLst>
          </p:cNvPr>
          <p:cNvSpPr/>
          <p:nvPr/>
        </p:nvSpPr>
        <p:spPr>
          <a:xfrm>
            <a:off x="5519936" y="68627"/>
            <a:ext cx="1152128" cy="197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E58254C1-931D-483F-BCA0-EE085985F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19" y="507770"/>
            <a:ext cx="11222096" cy="720080"/>
          </a:xfrm>
        </p:spPr>
        <p:txBody>
          <a:bodyPr/>
          <a:lstStyle/>
          <a:p>
            <a:r>
              <a:rPr lang="fr-BE" sz="2933" dirty="0">
                <a:solidFill>
                  <a:srgbClr val="003665"/>
                </a:solidFill>
                <a:latin typeface="ITC Lubalin Graph Std" panose="02060703020205020404" pitchFamily="18" charset="0"/>
              </a:rPr>
              <a:t>Quel(s) service(s) digitaux seraient à même de soulager cette charge mentale?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41C5C4-F11C-4C8C-A495-9AA8B4F83CE1}"/>
              </a:ext>
            </a:extLst>
          </p:cNvPr>
          <p:cNvSpPr/>
          <p:nvPr/>
        </p:nvSpPr>
        <p:spPr>
          <a:xfrm>
            <a:off x="10647050" y="5637246"/>
            <a:ext cx="1497623" cy="10842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2EBB71-E0C1-48DD-9C3D-5CE678760EAD}"/>
              </a:ext>
            </a:extLst>
          </p:cNvPr>
          <p:cNvSpPr/>
          <p:nvPr/>
        </p:nvSpPr>
        <p:spPr>
          <a:xfrm>
            <a:off x="10647050" y="5637246"/>
            <a:ext cx="1497623" cy="10842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8" descr="CBC_RGB.eps">
            <a:extLst>
              <a:ext uri="{FF2B5EF4-FFF2-40B4-BE49-F238E27FC236}">
                <a16:creationId xmlns:a16="http://schemas.microsoft.com/office/drawing/2014/main" id="{A34ABB39-0580-43F8-82F3-FA03EF320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38" y="6103249"/>
            <a:ext cx="697277" cy="545055"/>
          </a:xfrm>
          <a:prstGeom prst="rect">
            <a:avLst/>
          </a:prstGeom>
        </p:spPr>
      </p:pic>
      <p:graphicFrame>
        <p:nvGraphicFramePr>
          <p:cNvPr id="13" name="Chart 11">
            <a:extLst>
              <a:ext uri="{FF2B5EF4-FFF2-40B4-BE49-F238E27FC236}">
                <a16:creationId xmlns:a16="http://schemas.microsoft.com/office/drawing/2014/main" id="{E7B3574B-E3C1-4BE3-AB1E-8EDCB0FEB282}"/>
              </a:ext>
            </a:extLst>
          </p:cNvPr>
          <p:cNvGraphicFramePr/>
          <p:nvPr/>
        </p:nvGraphicFramePr>
        <p:xfrm>
          <a:off x="1201416" y="1584215"/>
          <a:ext cx="8897779" cy="4222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Espace réservé du numéro de diapositive 4">
            <a:extLst>
              <a:ext uri="{FF2B5EF4-FFF2-40B4-BE49-F238E27FC236}">
                <a16:creationId xmlns:a16="http://schemas.microsoft.com/office/drawing/2014/main" id="{FAC30EC3-50CD-4229-90F4-16C7B8418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9349" y="6356351"/>
            <a:ext cx="828576" cy="287259"/>
          </a:xfrm>
        </p:spPr>
        <p:txBody>
          <a:bodyPr/>
          <a:lstStyle/>
          <a:p>
            <a:pPr algn="ctr">
              <a:defRPr/>
            </a:pPr>
            <a:fld id="{85A7CF98-E399-477B-BE0D-02BDC82360BB}" type="slidenum">
              <a:rPr lang="nl-BE" smtClean="0"/>
              <a:pPr algn="ctr">
                <a:defRPr/>
              </a:pPr>
              <a:t>14</a:t>
            </a:fld>
            <a:endParaRPr lang="nl-BE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2C3DFC7-6F55-45DB-B813-9C22EF706256}"/>
              </a:ext>
            </a:extLst>
          </p:cNvPr>
          <p:cNvSpPr txBox="1">
            <a:spLocks/>
          </p:cNvSpPr>
          <p:nvPr/>
        </p:nvSpPr>
        <p:spPr>
          <a:xfrm>
            <a:off x="1657537" y="6368344"/>
            <a:ext cx="11042651" cy="42438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 Professionnels (n=162) dont </a:t>
            </a:r>
            <a:r>
              <a:rPr lang="fr-FR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indépendants en personnes physiques (n=72) </a:t>
            </a: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subissent une charge mentale. </a:t>
            </a:r>
            <a:endParaRPr lang="fr-FR" sz="1200" dirty="0">
              <a:solidFill>
                <a:srgbClr val="14B2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E7288E7-8420-4939-95FB-5B161040F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416" y="6171960"/>
            <a:ext cx="328371" cy="32837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A6A8356-7527-483C-A5E5-B9DC506F5F96}"/>
              </a:ext>
            </a:extLst>
          </p:cNvPr>
          <p:cNvSpPr/>
          <p:nvPr/>
        </p:nvSpPr>
        <p:spPr>
          <a:xfrm>
            <a:off x="1401288" y="1692007"/>
            <a:ext cx="8502733" cy="1680584"/>
          </a:xfrm>
          <a:prstGeom prst="rect">
            <a:avLst/>
          </a:prstGeom>
          <a:ln w="12700" cap="flat" cmpd="sng" algn="ctr">
            <a:solidFill>
              <a:srgbClr val="0A3365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 err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538769-87A9-4E9D-A946-BD1364D0A9F5}"/>
              </a:ext>
            </a:extLst>
          </p:cNvPr>
          <p:cNvSpPr/>
          <p:nvPr/>
        </p:nvSpPr>
        <p:spPr>
          <a:xfrm>
            <a:off x="1419154" y="1789783"/>
            <a:ext cx="8484867" cy="481315"/>
          </a:xfrm>
          <a:prstGeom prst="rect">
            <a:avLst/>
          </a:prstGeom>
          <a:ln w="12700" cap="flat" cmpd="sng" algn="ctr">
            <a:solidFill>
              <a:srgbClr val="00B0F0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 err="1">
              <a:solidFill>
                <a:srgbClr val="00B0F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5CDCB2-A075-4E68-AAD5-10F0E8FBCEE2}"/>
              </a:ext>
            </a:extLst>
          </p:cNvPr>
          <p:cNvSpPr/>
          <p:nvPr/>
        </p:nvSpPr>
        <p:spPr>
          <a:xfrm>
            <a:off x="2695699" y="2833031"/>
            <a:ext cx="6990584" cy="503935"/>
          </a:xfrm>
          <a:prstGeom prst="rect">
            <a:avLst/>
          </a:prstGeom>
          <a:ln w="12700" cap="flat" cmpd="sng" algn="ctr">
            <a:solidFill>
              <a:srgbClr val="00B0F0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 err="1">
              <a:solidFill>
                <a:srgbClr val="00B0F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75172D-78A3-49AA-A930-18467E86EAD0}"/>
              </a:ext>
            </a:extLst>
          </p:cNvPr>
          <p:cNvSpPr/>
          <p:nvPr/>
        </p:nvSpPr>
        <p:spPr>
          <a:xfrm>
            <a:off x="1657537" y="4575960"/>
            <a:ext cx="7237081" cy="481315"/>
          </a:xfrm>
          <a:prstGeom prst="rect">
            <a:avLst/>
          </a:prstGeom>
          <a:ln w="12700" cap="flat" cmpd="sng" algn="ctr">
            <a:solidFill>
              <a:srgbClr val="00B0F0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 err="1">
              <a:solidFill>
                <a:srgbClr val="00B0F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AC69F5-00CD-4A07-8103-EB18CD41840D}"/>
              </a:ext>
            </a:extLst>
          </p:cNvPr>
          <p:cNvSpPr/>
          <p:nvPr/>
        </p:nvSpPr>
        <p:spPr>
          <a:xfrm>
            <a:off x="1436913" y="2311407"/>
            <a:ext cx="7493330" cy="481315"/>
          </a:xfrm>
          <a:prstGeom prst="rect">
            <a:avLst/>
          </a:prstGeom>
          <a:ln w="12700" cap="flat" cmpd="sng" algn="ctr">
            <a:solidFill>
              <a:srgbClr val="00B0F0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 err="1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3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A3BC3C-0689-48DA-9A47-C6C5E108C3BD}"/>
              </a:ext>
            </a:extLst>
          </p:cNvPr>
          <p:cNvSpPr/>
          <p:nvPr/>
        </p:nvSpPr>
        <p:spPr>
          <a:xfrm>
            <a:off x="5519936" y="68627"/>
            <a:ext cx="1152128" cy="197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E58254C1-931D-483F-BCA0-EE085985F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19" y="452669"/>
            <a:ext cx="11222096" cy="720080"/>
          </a:xfrm>
        </p:spPr>
        <p:txBody>
          <a:bodyPr/>
          <a:lstStyle/>
          <a:p>
            <a:r>
              <a:rPr lang="fr-BE" sz="2933" dirty="0">
                <a:solidFill>
                  <a:srgbClr val="003665"/>
                </a:solidFill>
                <a:latin typeface="ITC Lubalin Graph Std" panose="02060703020205020404" pitchFamily="18" charset="0"/>
              </a:rPr>
              <a:t>La crise COVID-19 a-t-elle modifié vos attentes en matière de produits et services bancaires pour votre activité professionnelle ?</a:t>
            </a:r>
          </a:p>
        </p:txBody>
      </p:sp>
      <p:graphicFrame>
        <p:nvGraphicFramePr>
          <p:cNvPr id="11" name="Chart 7">
            <a:extLst>
              <a:ext uri="{FF2B5EF4-FFF2-40B4-BE49-F238E27FC236}">
                <a16:creationId xmlns:a16="http://schemas.microsoft.com/office/drawing/2014/main" id="{2C35295A-3B66-4FE2-BB6F-BFA834F57D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5600207"/>
              </p:ext>
            </p:extLst>
          </p:nvPr>
        </p:nvGraphicFramePr>
        <p:xfrm>
          <a:off x="8198778" y="2523159"/>
          <a:ext cx="2400267" cy="3220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FB2AA45-05C5-470E-A018-25C15871FCAF}"/>
              </a:ext>
            </a:extLst>
          </p:cNvPr>
          <p:cNvSpPr/>
          <p:nvPr/>
        </p:nvSpPr>
        <p:spPr>
          <a:xfrm>
            <a:off x="8150773" y="1635165"/>
            <a:ext cx="2496277" cy="4244227"/>
          </a:xfrm>
          <a:prstGeom prst="roundRect">
            <a:avLst/>
          </a:prstGeom>
          <a:noFill/>
          <a:ln w="3175">
            <a:solidFill>
              <a:srgbClr val="14B2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AF6A45-06CC-45C3-B348-CCD1BB59E2FB}"/>
              </a:ext>
            </a:extLst>
          </p:cNvPr>
          <p:cNvSpPr/>
          <p:nvPr/>
        </p:nvSpPr>
        <p:spPr>
          <a:xfrm>
            <a:off x="8021910" y="1827857"/>
            <a:ext cx="2754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b="1" dirty="0">
                <a:solidFill>
                  <a:srgbClr val="14B2EC"/>
                </a:solidFill>
                <a:latin typeface="ITC Lubalin Graph Std" panose="02060703020205020404" pitchFamily="18" charset="0"/>
              </a:rPr>
              <a:t>Indépendants en personnes physiques</a:t>
            </a:r>
            <a:endParaRPr lang="fr-BE" sz="2000" b="1" dirty="0">
              <a:solidFill>
                <a:srgbClr val="14B2EC"/>
              </a:solidFill>
            </a:endParaRPr>
          </a:p>
        </p:txBody>
      </p:sp>
      <p:graphicFrame>
        <p:nvGraphicFramePr>
          <p:cNvPr id="15" name="Chart 15">
            <a:extLst>
              <a:ext uri="{FF2B5EF4-FFF2-40B4-BE49-F238E27FC236}">
                <a16:creationId xmlns:a16="http://schemas.microsoft.com/office/drawing/2014/main" id="{D69D9B27-6740-4633-895C-033A37F433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0917256"/>
              </p:ext>
            </p:extLst>
          </p:nvPr>
        </p:nvGraphicFramePr>
        <p:xfrm>
          <a:off x="2090073" y="1666164"/>
          <a:ext cx="4812561" cy="4213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CF4CB44F-D0DB-495F-9D88-69284D10BE1F}"/>
              </a:ext>
            </a:extLst>
          </p:cNvPr>
          <p:cNvSpPr/>
          <p:nvPr/>
        </p:nvSpPr>
        <p:spPr>
          <a:xfrm>
            <a:off x="10647050" y="5637246"/>
            <a:ext cx="1497623" cy="10842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Picture 8" descr="CBC_RGB.eps">
            <a:extLst>
              <a:ext uri="{FF2B5EF4-FFF2-40B4-BE49-F238E27FC236}">
                <a16:creationId xmlns:a16="http://schemas.microsoft.com/office/drawing/2014/main" id="{50120C0E-B77A-4001-9C35-8CBF3E2CAE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38" y="6103249"/>
            <a:ext cx="697277" cy="54505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A87C4D9-7C29-4181-A628-6E3084E376B5}"/>
              </a:ext>
            </a:extLst>
          </p:cNvPr>
          <p:cNvSpPr txBox="1"/>
          <p:nvPr/>
        </p:nvSpPr>
        <p:spPr>
          <a:xfrm>
            <a:off x="5164192" y="480187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EE707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42C1B19-51CD-4852-A109-CEE73431C181}"/>
              </a:ext>
            </a:extLst>
          </p:cNvPr>
          <p:cNvSpPr txBox="1"/>
          <p:nvPr/>
        </p:nvSpPr>
        <p:spPr>
          <a:xfrm>
            <a:off x="2701164" y="234379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009985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Oui</a:t>
            </a:r>
          </a:p>
        </p:txBody>
      </p:sp>
      <p:sp>
        <p:nvSpPr>
          <p:cNvPr id="20" name="Espace réservé du numéro de diapositive 4">
            <a:extLst>
              <a:ext uri="{FF2B5EF4-FFF2-40B4-BE49-F238E27FC236}">
                <a16:creationId xmlns:a16="http://schemas.microsoft.com/office/drawing/2014/main" id="{4286E863-6EDD-4444-B77B-14EFBC7F0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9349" y="6356351"/>
            <a:ext cx="828576" cy="287259"/>
          </a:xfrm>
        </p:spPr>
        <p:txBody>
          <a:bodyPr/>
          <a:lstStyle/>
          <a:p>
            <a:pPr algn="ctr">
              <a:defRPr/>
            </a:pPr>
            <a:fld id="{85A7CF98-E399-477B-BE0D-02BDC82360BB}" type="slidenum">
              <a:rPr lang="nl-BE" smtClean="0"/>
              <a:pPr algn="ctr">
                <a:defRPr/>
              </a:pPr>
              <a:t>15</a:t>
            </a:fld>
            <a:endParaRPr lang="nl-BE" dirty="0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8E96457-5A3E-4266-B179-A6998036B146}"/>
              </a:ext>
            </a:extLst>
          </p:cNvPr>
          <p:cNvSpPr/>
          <p:nvPr/>
        </p:nvSpPr>
        <p:spPr>
          <a:xfrm>
            <a:off x="5022063" y="1643267"/>
            <a:ext cx="5541816" cy="1920000"/>
          </a:xfrm>
          <a:prstGeom prst="arc">
            <a:avLst>
              <a:gd name="adj1" fmla="val 11774368"/>
              <a:gd name="adj2" fmla="val 15985600"/>
            </a:avLst>
          </a:prstGeom>
          <a:ln w="12700" cap="flat" cmpd="sng" algn="ctr">
            <a:solidFill>
              <a:srgbClr val="14B2EC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46038C-7ED4-4A00-B7BE-97FC83156150}"/>
              </a:ext>
            </a:extLst>
          </p:cNvPr>
          <p:cNvSpPr/>
          <p:nvPr/>
        </p:nvSpPr>
        <p:spPr>
          <a:xfrm>
            <a:off x="3376694" y="1708423"/>
            <a:ext cx="21194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b="1" dirty="0">
                <a:solidFill>
                  <a:srgbClr val="003665"/>
                </a:solidFill>
                <a:latin typeface="ITC Lubalin Graph Std" panose="02060703020205020404" pitchFamily="18" charset="0"/>
              </a:rPr>
              <a:t>Professionnels</a:t>
            </a:r>
            <a:endParaRPr lang="fr-BE" sz="2000" b="1" dirty="0">
              <a:solidFill>
                <a:srgbClr val="003665"/>
              </a:solidFill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BBF5E60-B7AF-49AF-ADB8-D79BBEBA7F52}"/>
              </a:ext>
            </a:extLst>
          </p:cNvPr>
          <p:cNvSpPr txBox="1">
            <a:spLocks/>
          </p:cNvSpPr>
          <p:nvPr/>
        </p:nvSpPr>
        <p:spPr>
          <a:xfrm>
            <a:off x="1150738" y="6435533"/>
            <a:ext cx="11042651" cy="20807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  Professionnels (n=354) dont </a:t>
            </a:r>
            <a:r>
              <a:rPr lang="fr-BE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</a:t>
            </a:r>
            <a:r>
              <a:rPr lang="fr-BE" sz="1200" dirty="0">
                <a:solidFill>
                  <a:srgbClr val="14B2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épendants en personnes physiques (n=157)</a:t>
            </a:r>
          </a:p>
        </p:txBody>
      </p:sp>
    </p:spTree>
    <p:extLst>
      <p:ext uri="{BB962C8B-B14F-4D97-AF65-F5344CB8AC3E}">
        <p14:creationId xmlns:p14="http://schemas.microsoft.com/office/powerpoint/2010/main" val="2390833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A3BC3C-0689-48DA-9A47-C6C5E108C3BD}"/>
              </a:ext>
            </a:extLst>
          </p:cNvPr>
          <p:cNvSpPr/>
          <p:nvPr/>
        </p:nvSpPr>
        <p:spPr>
          <a:xfrm>
            <a:off x="5519936" y="68627"/>
            <a:ext cx="1152128" cy="197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E58254C1-931D-483F-BCA0-EE085985F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19" y="452669"/>
            <a:ext cx="11222096" cy="720080"/>
          </a:xfrm>
        </p:spPr>
        <p:txBody>
          <a:bodyPr/>
          <a:lstStyle/>
          <a:p>
            <a:r>
              <a:rPr lang="fr-BE" sz="2933" dirty="0">
                <a:solidFill>
                  <a:srgbClr val="003665"/>
                </a:solidFill>
                <a:latin typeface="ITC Lubalin Graph Std" panose="02060703020205020404" pitchFamily="18" charset="0"/>
              </a:rPr>
              <a:t>Quelles sont les 3 propositions qui, selon vous, devraient être développées en priorité par votre banque professionnelle après la crise du COVID-19 ?</a:t>
            </a:r>
          </a:p>
        </p:txBody>
      </p:sp>
      <p:graphicFrame>
        <p:nvGraphicFramePr>
          <p:cNvPr id="9" name="Chart 9">
            <a:extLst>
              <a:ext uri="{FF2B5EF4-FFF2-40B4-BE49-F238E27FC236}">
                <a16:creationId xmlns:a16="http://schemas.microsoft.com/office/drawing/2014/main" id="{0169148E-9657-4C66-BF23-59458AE9DF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1301019"/>
              </p:ext>
            </p:extLst>
          </p:nvPr>
        </p:nvGraphicFramePr>
        <p:xfrm>
          <a:off x="-652800" y="1484275"/>
          <a:ext cx="12048661" cy="4773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FB41C5C4-F11C-4C8C-A495-9AA8B4F83CE1}"/>
              </a:ext>
            </a:extLst>
          </p:cNvPr>
          <p:cNvSpPr/>
          <p:nvPr/>
        </p:nvSpPr>
        <p:spPr>
          <a:xfrm>
            <a:off x="10647050" y="5637246"/>
            <a:ext cx="1497623" cy="10842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2EBB71-E0C1-48DD-9C3D-5CE678760EAD}"/>
              </a:ext>
            </a:extLst>
          </p:cNvPr>
          <p:cNvSpPr/>
          <p:nvPr/>
        </p:nvSpPr>
        <p:spPr>
          <a:xfrm>
            <a:off x="10647050" y="5637246"/>
            <a:ext cx="1497623" cy="10842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8" descr="CBC_RGB.eps">
            <a:extLst>
              <a:ext uri="{FF2B5EF4-FFF2-40B4-BE49-F238E27FC236}">
                <a16:creationId xmlns:a16="http://schemas.microsoft.com/office/drawing/2014/main" id="{A34ABB39-0580-43F8-82F3-FA03EF320D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38" y="6103249"/>
            <a:ext cx="697277" cy="5450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C44034B-319C-4E27-8D69-081088F54D67}"/>
              </a:ext>
            </a:extLst>
          </p:cNvPr>
          <p:cNvSpPr/>
          <p:nvPr/>
        </p:nvSpPr>
        <p:spPr>
          <a:xfrm>
            <a:off x="1353787" y="1600369"/>
            <a:ext cx="10042074" cy="1562774"/>
          </a:xfrm>
          <a:prstGeom prst="rect">
            <a:avLst/>
          </a:prstGeom>
          <a:ln w="12700" cap="flat" cmpd="sng" algn="ctr">
            <a:solidFill>
              <a:srgbClr val="0A3365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 err="1"/>
          </a:p>
        </p:txBody>
      </p:sp>
      <p:sp>
        <p:nvSpPr>
          <p:cNvPr id="18" name="Espace réservé du numéro de diapositive 4">
            <a:extLst>
              <a:ext uri="{FF2B5EF4-FFF2-40B4-BE49-F238E27FC236}">
                <a16:creationId xmlns:a16="http://schemas.microsoft.com/office/drawing/2014/main" id="{12D825D6-C5E5-47F3-8DAC-6F014F560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9349" y="6356351"/>
            <a:ext cx="828576" cy="287259"/>
          </a:xfrm>
        </p:spPr>
        <p:txBody>
          <a:bodyPr/>
          <a:lstStyle/>
          <a:p>
            <a:pPr algn="ctr">
              <a:defRPr/>
            </a:pPr>
            <a:fld id="{85A7CF98-E399-477B-BE0D-02BDC82360BB}" type="slidenum">
              <a:rPr lang="nl-BE" smtClean="0"/>
              <a:pPr algn="ctr">
                <a:defRPr/>
              </a:pPr>
              <a:t>16</a:t>
            </a:fld>
            <a:endParaRPr lang="nl-BE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2ECA916-9229-4F22-BDAB-9012DA77FC69}"/>
              </a:ext>
            </a:extLst>
          </p:cNvPr>
          <p:cNvSpPr txBox="1">
            <a:spLocks/>
          </p:cNvSpPr>
          <p:nvPr/>
        </p:nvSpPr>
        <p:spPr>
          <a:xfrm>
            <a:off x="1150738" y="6435533"/>
            <a:ext cx="11042651" cy="20807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  Professionnels (n=354) dont </a:t>
            </a:r>
            <a:r>
              <a:rPr lang="fr-BE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</a:t>
            </a:r>
            <a:r>
              <a:rPr lang="fr-BE" sz="1200" dirty="0">
                <a:solidFill>
                  <a:srgbClr val="14B2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épendants en personnes physiques (n=157)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3360F7-C72A-451B-9C9A-E000C5CE0635}"/>
              </a:ext>
            </a:extLst>
          </p:cNvPr>
          <p:cNvSpPr/>
          <p:nvPr/>
        </p:nvSpPr>
        <p:spPr>
          <a:xfrm>
            <a:off x="450601" y="3175019"/>
            <a:ext cx="10139196" cy="311525"/>
          </a:xfrm>
          <a:prstGeom prst="rect">
            <a:avLst/>
          </a:prstGeom>
          <a:ln w="12700" cap="flat" cmpd="sng" algn="ctr">
            <a:solidFill>
              <a:srgbClr val="00B0F0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96E047-3A40-4099-899A-2D3C993109EB}"/>
              </a:ext>
            </a:extLst>
          </p:cNvPr>
          <p:cNvSpPr/>
          <p:nvPr/>
        </p:nvSpPr>
        <p:spPr>
          <a:xfrm>
            <a:off x="2336725" y="1654688"/>
            <a:ext cx="8879913" cy="316348"/>
          </a:xfrm>
          <a:prstGeom prst="rect">
            <a:avLst/>
          </a:prstGeom>
          <a:ln w="12700" cap="flat" cmpd="sng" algn="ctr">
            <a:solidFill>
              <a:srgbClr val="00B0F0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 err="1">
              <a:solidFill>
                <a:srgbClr val="00B0F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0322C1-874F-4ED3-9111-13C684ADAEEF}"/>
              </a:ext>
            </a:extLst>
          </p:cNvPr>
          <p:cNvSpPr/>
          <p:nvPr/>
        </p:nvSpPr>
        <p:spPr>
          <a:xfrm>
            <a:off x="1922579" y="2777525"/>
            <a:ext cx="8724471" cy="316348"/>
          </a:xfrm>
          <a:prstGeom prst="rect">
            <a:avLst/>
          </a:prstGeom>
          <a:ln w="12700" cap="flat" cmpd="sng" algn="ctr">
            <a:solidFill>
              <a:srgbClr val="00B0F0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 err="1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9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1" grpId="0" animBg="1"/>
      <p:bldP spid="2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A3BC3C-0689-48DA-9A47-C6C5E108C3BD}"/>
              </a:ext>
            </a:extLst>
          </p:cNvPr>
          <p:cNvSpPr/>
          <p:nvPr/>
        </p:nvSpPr>
        <p:spPr>
          <a:xfrm>
            <a:off x="5519936" y="68627"/>
            <a:ext cx="1152128" cy="197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E58254C1-931D-483F-BCA0-EE085985F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19" y="452669"/>
            <a:ext cx="11222096" cy="720080"/>
          </a:xfrm>
        </p:spPr>
        <p:txBody>
          <a:bodyPr/>
          <a:lstStyle/>
          <a:p>
            <a:r>
              <a:rPr lang="fr-BE" sz="2933" dirty="0">
                <a:solidFill>
                  <a:srgbClr val="003665"/>
                </a:solidFill>
                <a:latin typeface="ITC Lubalin Graph Std" panose="02060703020205020404" pitchFamily="18" charset="0"/>
              </a:rPr>
              <a:t>Si vous deviez faire appel à un conseiller bancaire pour vos besoins bancaires professionnels aujourd'hui, laquelle des options suivantes préféreriez-vous 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CB44F-D0DB-495F-9D88-69284D10BE1F}"/>
              </a:ext>
            </a:extLst>
          </p:cNvPr>
          <p:cNvSpPr/>
          <p:nvPr/>
        </p:nvSpPr>
        <p:spPr>
          <a:xfrm>
            <a:off x="10647050" y="5637246"/>
            <a:ext cx="1497623" cy="10842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Picture 8" descr="CBC_RGB.eps">
            <a:extLst>
              <a:ext uri="{FF2B5EF4-FFF2-40B4-BE49-F238E27FC236}">
                <a16:creationId xmlns:a16="http://schemas.microsoft.com/office/drawing/2014/main" id="{50120C0E-B77A-4001-9C35-8CBF3E2CAE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38" y="6103249"/>
            <a:ext cx="697277" cy="54505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6D4A2BC-0694-45DD-B6C0-6600A9E67EA8}"/>
              </a:ext>
            </a:extLst>
          </p:cNvPr>
          <p:cNvSpPr/>
          <p:nvPr/>
        </p:nvSpPr>
        <p:spPr>
          <a:xfrm>
            <a:off x="1640404" y="3330781"/>
            <a:ext cx="1010813" cy="48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BE" sz="2133" b="1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13%</a:t>
            </a:r>
            <a:endParaRPr lang="en-GB" sz="2133" b="1" dirty="0" err="1">
              <a:solidFill>
                <a:schemeClr val="bg1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FE76D1-0ADB-4658-A300-060E900DC01F}"/>
              </a:ext>
            </a:extLst>
          </p:cNvPr>
          <p:cNvSpPr/>
          <p:nvPr/>
        </p:nvSpPr>
        <p:spPr>
          <a:xfrm>
            <a:off x="2838452" y="3313904"/>
            <a:ext cx="1284149" cy="48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BE" sz="3733" b="1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42%</a:t>
            </a:r>
            <a:endParaRPr lang="en-GB" sz="1400" b="1" dirty="0" err="1">
              <a:solidFill>
                <a:schemeClr val="bg1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48DF30F-7801-41D4-9E97-05B85685F3DA}"/>
              </a:ext>
            </a:extLst>
          </p:cNvPr>
          <p:cNvSpPr/>
          <p:nvPr/>
        </p:nvSpPr>
        <p:spPr>
          <a:xfrm>
            <a:off x="4299135" y="3343333"/>
            <a:ext cx="1288052" cy="48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BE" sz="4000" b="1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45%</a:t>
            </a:r>
            <a:endParaRPr lang="en-GB" sz="1333" b="1" dirty="0" err="1">
              <a:solidFill>
                <a:schemeClr val="bg1"/>
              </a:solidFill>
              <a:latin typeface="+mj-lt"/>
              <a:ea typeface="Cambria" panose="02040503050406030204" pitchFamily="18" charset="0"/>
            </a:endParaRPr>
          </a:p>
        </p:txBody>
      </p:sp>
      <p:graphicFrame>
        <p:nvGraphicFramePr>
          <p:cNvPr id="45" name="Graphique 44">
            <a:extLst>
              <a:ext uri="{FF2B5EF4-FFF2-40B4-BE49-F238E27FC236}">
                <a16:creationId xmlns:a16="http://schemas.microsoft.com/office/drawing/2014/main" id="{23E95FC0-F2C7-477F-9742-3F0DBA6A8B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8861821"/>
              </p:ext>
            </p:extLst>
          </p:nvPr>
        </p:nvGraphicFramePr>
        <p:xfrm>
          <a:off x="1840782" y="2177955"/>
          <a:ext cx="6528725" cy="3612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D9EB39C5-98D4-46A9-809A-F9D8D78574A4}"/>
              </a:ext>
            </a:extLst>
          </p:cNvPr>
          <p:cNvSpPr/>
          <p:nvPr/>
        </p:nvSpPr>
        <p:spPr>
          <a:xfrm>
            <a:off x="5021048" y="1817626"/>
            <a:ext cx="3277089" cy="3808989"/>
          </a:xfrm>
          <a:prstGeom prst="roundRect">
            <a:avLst/>
          </a:prstGeom>
          <a:noFill/>
          <a:ln w="3175">
            <a:solidFill>
              <a:srgbClr val="14B2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52" name="Espace réservé du numéro de diapositive 4">
            <a:extLst>
              <a:ext uri="{FF2B5EF4-FFF2-40B4-BE49-F238E27FC236}">
                <a16:creationId xmlns:a16="http://schemas.microsoft.com/office/drawing/2014/main" id="{D3716438-D39C-4334-8467-40304DF2B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9349" y="6356351"/>
            <a:ext cx="828576" cy="287259"/>
          </a:xfrm>
        </p:spPr>
        <p:txBody>
          <a:bodyPr/>
          <a:lstStyle/>
          <a:p>
            <a:pPr algn="ctr">
              <a:defRPr/>
            </a:pPr>
            <a:fld id="{85A7CF98-E399-477B-BE0D-02BDC82360BB}" type="slidenum">
              <a:rPr lang="nl-BE" smtClean="0"/>
              <a:pPr algn="ctr">
                <a:defRPr/>
              </a:pPr>
              <a:t>17</a:t>
            </a:fld>
            <a:endParaRPr lang="nl-BE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D101D24-CD8E-4C7A-9CF6-BA0A299EBBA4}"/>
              </a:ext>
            </a:extLst>
          </p:cNvPr>
          <p:cNvGrpSpPr/>
          <p:nvPr/>
        </p:nvGrpSpPr>
        <p:grpSpPr>
          <a:xfrm>
            <a:off x="8721228" y="4052201"/>
            <a:ext cx="3259979" cy="1084231"/>
            <a:chOff x="6218639" y="2475728"/>
            <a:chExt cx="2961873" cy="960118"/>
          </a:xfrm>
        </p:grpSpPr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02BA3DB6-86A2-44EE-B286-DFF66DD9CA77}"/>
                </a:ext>
              </a:extLst>
            </p:cNvPr>
            <p:cNvGrpSpPr/>
            <p:nvPr/>
          </p:nvGrpSpPr>
          <p:grpSpPr>
            <a:xfrm>
              <a:off x="6218639" y="2475728"/>
              <a:ext cx="2961873" cy="960118"/>
              <a:chOff x="6006953" y="2499742"/>
              <a:chExt cx="2961873" cy="960118"/>
            </a:xfrm>
          </p:grpSpPr>
          <p:pic>
            <p:nvPicPr>
              <p:cNvPr id="46" name="Image 45">
                <a:extLst>
                  <a:ext uri="{FF2B5EF4-FFF2-40B4-BE49-F238E27FC236}">
                    <a16:creationId xmlns:a16="http://schemas.microsoft.com/office/drawing/2014/main" id="{7AB26C36-F191-4A70-A825-5946C1C91C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06953" y="2499742"/>
                <a:ext cx="2961873" cy="960118"/>
              </a:xfrm>
              <a:prstGeom prst="rect">
                <a:avLst/>
              </a:prstGeom>
            </p:spPr>
          </p:pic>
          <p:sp>
            <p:nvSpPr>
              <p:cNvPr id="50" name="Bouton d’action : vide 49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98BEC639-9E38-42AB-8DE8-283C03798F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130373" y="3191030"/>
                <a:ext cx="93600" cy="104400"/>
              </a:xfrm>
              <a:prstGeom prst="actionButtonBlank">
                <a:avLst/>
              </a:prstGeom>
              <a:solidFill>
                <a:srgbClr val="E9C1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BE" sz="1867" dirty="0" err="1"/>
              </a:p>
            </p:txBody>
          </p:sp>
        </p:grpSp>
        <p:sp>
          <p:nvSpPr>
            <p:cNvPr id="18" name="Bouton d’action : vide 17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C8638AA7-386C-4006-B688-B8D5C2A78412}"/>
                </a:ext>
              </a:extLst>
            </p:cNvPr>
            <p:cNvSpPr>
              <a:spLocks/>
            </p:cNvSpPr>
            <p:nvPr/>
          </p:nvSpPr>
          <p:spPr>
            <a:xfrm>
              <a:off x="6349870" y="2859782"/>
              <a:ext cx="90000" cy="108000"/>
            </a:xfrm>
            <a:prstGeom prst="actionButtonBlank">
              <a:avLst/>
            </a:prstGeom>
            <a:solidFill>
              <a:srgbClr val="0099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BE" sz="1867" dirty="0" err="1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5C666E0-0399-418C-BCF4-4D9850CA7D29}"/>
              </a:ext>
            </a:extLst>
          </p:cNvPr>
          <p:cNvSpPr/>
          <p:nvPr/>
        </p:nvSpPr>
        <p:spPr>
          <a:xfrm>
            <a:off x="5257187" y="1909659"/>
            <a:ext cx="275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b="1" dirty="0">
                <a:solidFill>
                  <a:srgbClr val="14B2EC"/>
                </a:solidFill>
                <a:latin typeface="ITC Lubalin Graph Std" panose="02060703020205020404" pitchFamily="18" charset="0"/>
              </a:rPr>
              <a:t>Indépendants en personnes physiques</a:t>
            </a:r>
            <a:endParaRPr lang="fr-BE" b="1" dirty="0">
              <a:solidFill>
                <a:srgbClr val="14B2EC"/>
              </a:solidFill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88591EC5-2C69-4F1A-B55A-1A01D7B10340}"/>
              </a:ext>
            </a:extLst>
          </p:cNvPr>
          <p:cNvSpPr/>
          <p:nvPr/>
        </p:nvSpPr>
        <p:spPr>
          <a:xfrm>
            <a:off x="3594466" y="1672617"/>
            <a:ext cx="5541816" cy="1920000"/>
          </a:xfrm>
          <a:prstGeom prst="arc">
            <a:avLst>
              <a:gd name="adj1" fmla="val 11774368"/>
              <a:gd name="adj2" fmla="val 15985600"/>
            </a:avLst>
          </a:prstGeom>
          <a:ln w="12700" cap="flat" cmpd="sng" algn="ctr">
            <a:solidFill>
              <a:srgbClr val="14B2EC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F13AA7-CB29-420C-9176-6AA90D64356D}"/>
              </a:ext>
            </a:extLst>
          </p:cNvPr>
          <p:cNvSpPr/>
          <p:nvPr/>
        </p:nvSpPr>
        <p:spPr>
          <a:xfrm>
            <a:off x="2249765" y="1897813"/>
            <a:ext cx="21194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b="1" dirty="0">
                <a:solidFill>
                  <a:srgbClr val="003665"/>
                </a:solidFill>
                <a:latin typeface="ITC Lubalin Graph Std" panose="02060703020205020404" pitchFamily="18" charset="0"/>
              </a:rPr>
              <a:t>Professionnels</a:t>
            </a:r>
            <a:endParaRPr lang="fr-BE" sz="2000" b="1" dirty="0">
              <a:solidFill>
                <a:srgbClr val="003665"/>
              </a:solidFill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C60AD603-8EAC-4E85-9636-B1C28BCE5071}"/>
              </a:ext>
            </a:extLst>
          </p:cNvPr>
          <p:cNvSpPr txBox="1">
            <a:spLocks/>
          </p:cNvSpPr>
          <p:nvPr/>
        </p:nvSpPr>
        <p:spPr>
          <a:xfrm>
            <a:off x="1150738" y="6435533"/>
            <a:ext cx="11042651" cy="20807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  Professionnels (n=354) dont </a:t>
            </a:r>
            <a:r>
              <a:rPr lang="fr-BE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</a:t>
            </a:r>
            <a:r>
              <a:rPr lang="fr-BE" sz="1200" dirty="0">
                <a:solidFill>
                  <a:srgbClr val="14B2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épendants en personnes physiques (n=157)</a:t>
            </a:r>
          </a:p>
        </p:txBody>
      </p:sp>
    </p:spTree>
    <p:extLst>
      <p:ext uri="{BB962C8B-B14F-4D97-AF65-F5344CB8AC3E}">
        <p14:creationId xmlns:p14="http://schemas.microsoft.com/office/powerpoint/2010/main" val="836789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A3BC3C-0689-48DA-9A47-C6C5E108C3BD}"/>
              </a:ext>
            </a:extLst>
          </p:cNvPr>
          <p:cNvSpPr/>
          <p:nvPr/>
        </p:nvSpPr>
        <p:spPr>
          <a:xfrm>
            <a:off x="5519936" y="68627"/>
            <a:ext cx="1152128" cy="197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E58254C1-931D-483F-BCA0-EE085985F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19" y="356659"/>
            <a:ext cx="11222096" cy="720080"/>
          </a:xfrm>
        </p:spPr>
        <p:txBody>
          <a:bodyPr/>
          <a:lstStyle/>
          <a:p>
            <a:r>
              <a:rPr lang="fr-BE" sz="2933" dirty="0">
                <a:solidFill>
                  <a:srgbClr val="003665"/>
                </a:solidFill>
                <a:latin typeface="ITC Lubalin Graph Std" panose="02060703020205020404" pitchFamily="18" charset="0"/>
              </a:rPr>
              <a:t>Seriez-vous intéressé(e) de devenir client(e) d'une banque pour les professionnels avec une offre 100% digitale ?"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41C5C4-F11C-4C8C-A495-9AA8B4F83CE1}"/>
              </a:ext>
            </a:extLst>
          </p:cNvPr>
          <p:cNvSpPr/>
          <p:nvPr/>
        </p:nvSpPr>
        <p:spPr>
          <a:xfrm>
            <a:off x="10647050" y="5637246"/>
            <a:ext cx="1497623" cy="10842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2EBB71-E0C1-48DD-9C3D-5CE678760EAD}"/>
              </a:ext>
            </a:extLst>
          </p:cNvPr>
          <p:cNvSpPr/>
          <p:nvPr/>
        </p:nvSpPr>
        <p:spPr>
          <a:xfrm>
            <a:off x="10647050" y="5637246"/>
            <a:ext cx="1497623" cy="10842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8" descr="CBC_RGB.eps">
            <a:extLst>
              <a:ext uri="{FF2B5EF4-FFF2-40B4-BE49-F238E27FC236}">
                <a16:creationId xmlns:a16="http://schemas.microsoft.com/office/drawing/2014/main" id="{A34ABB39-0580-43F8-82F3-FA03EF320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38" y="6103249"/>
            <a:ext cx="697277" cy="545055"/>
          </a:xfrm>
          <a:prstGeom prst="rect">
            <a:avLst/>
          </a:prstGeom>
        </p:spPr>
      </p:pic>
      <p:graphicFrame>
        <p:nvGraphicFramePr>
          <p:cNvPr id="9" name="Chart 7">
            <a:extLst>
              <a:ext uri="{FF2B5EF4-FFF2-40B4-BE49-F238E27FC236}">
                <a16:creationId xmlns:a16="http://schemas.microsoft.com/office/drawing/2014/main" id="{33A9BB00-626B-49BF-A3C8-FBDC5A14BC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0895136"/>
              </p:ext>
            </p:extLst>
          </p:nvPr>
        </p:nvGraphicFramePr>
        <p:xfrm>
          <a:off x="7728181" y="2595805"/>
          <a:ext cx="2400267" cy="3220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606CEFF-B953-464C-B942-709D8815F02B}"/>
              </a:ext>
            </a:extLst>
          </p:cNvPr>
          <p:cNvSpPr/>
          <p:nvPr/>
        </p:nvSpPr>
        <p:spPr>
          <a:xfrm>
            <a:off x="7536160" y="1713588"/>
            <a:ext cx="2688299" cy="4244227"/>
          </a:xfrm>
          <a:prstGeom prst="roundRect">
            <a:avLst/>
          </a:prstGeom>
          <a:noFill/>
          <a:ln w="3175">
            <a:solidFill>
              <a:srgbClr val="14B2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322265-CB52-4383-B88B-938882E393B1}"/>
              </a:ext>
            </a:extLst>
          </p:cNvPr>
          <p:cNvSpPr/>
          <p:nvPr/>
        </p:nvSpPr>
        <p:spPr>
          <a:xfrm>
            <a:off x="7549473" y="1816105"/>
            <a:ext cx="2688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b="1" dirty="0">
                <a:solidFill>
                  <a:srgbClr val="14B2EC"/>
                </a:solidFill>
                <a:latin typeface="ITC Lubalin Graph Std" panose="02060703020205020404" pitchFamily="18" charset="0"/>
              </a:rPr>
              <a:t>Indépendants en personnes physiques</a:t>
            </a:r>
            <a:endParaRPr lang="fr-BE" sz="2000" b="1" dirty="0">
              <a:solidFill>
                <a:srgbClr val="14B2EC"/>
              </a:solidFill>
            </a:endParaRPr>
          </a:p>
        </p:txBody>
      </p:sp>
      <p:graphicFrame>
        <p:nvGraphicFramePr>
          <p:cNvPr id="18" name="Chart 15">
            <a:extLst>
              <a:ext uri="{FF2B5EF4-FFF2-40B4-BE49-F238E27FC236}">
                <a16:creationId xmlns:a16="http://schemas.microsoft.com/office/drawing/2014/main" id="{37E32FDE-AB6F-4811-87AE-DFB3E6890C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2896282"/>
              </p:ext>
            </p:extLst>
          </p:nvPr>
        </p:nvGraphicFramePr>
        <p:xfrm>
          <a:off x="1810785" y="1691357"/>
          <a:ext cx="4812561" cy="4213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ZoneTexte 18">
            <a:extLst>
              <a:ext uri="{FF2B5EF4-FFF2-40B4-BE49-F238E27FC236}">
                <a16:creationId xmlns:a16="http://schemas.microsoft.com/office/drawing/2014/main" id="{DEE626E5-B56E-49EB-9DE4-C314FA5EF37C}"/>
              </a:ext>
            </a:extLst>
          </p:cNvPr>
          <p:cNvSpPr txBox="1"/>
          <p:nvPr/>
        </p:nvSpPr>
        <p:spPr>
          <a:xfrm>
            <a:off x="5351561" y="470497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EE707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054A342-C514-4BCC-A279-AEA2202BFB25}"/>
              </a:ext>
            </a:extLst>
          </p:cNvPr>
          <p:cNvSpPr txBox="1"/>
          <p:nvPr/>
        </p:nvSpPr>
        <p:spPr>
          <a:xfrm>
            <a:off x="1967541" y="2664495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009985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Oui</a:t>
            </a:r>
          </a:p>
        </p:txBody>
      </p:sp>
      <p:sp>
        <p:nvSpPr>
          <p:cNvPr id="21" name="Espace réservé du numéro de diapositive 4">
            <a:extLst>
              <a:ext uri="{FF2B5EF4-FFF2-40B4-BE49-F238E27FC236}">
                <a16:creationId xmlns:a16="http://schemas.microsoft.com/office/drawing/2014/main" id="{F32F7419-904B-47C3-A101-10E8DD567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9349" y="6356351"/>
            <a:ext cx="828576" cy="287259"/>
          </a:xfrm>
        </p:spPr>
        <p:txBody>
          <a:bodyPr/>
          <a:lstStyle/>
          <a:p>
            <a:pPr algn="ctr">
              <a:defRPr/>
            </a:pPr>
            <a:fld id="{85A7CF98-E399-477B-BE0D-02BDC82360BB}" type="slidenum">
              <a:rPr lang="nl-BE" smtClean="0"/>
              <a:pPr algn="ctr">
                <a:defRPr/>
              </a:pPr>
              <a:t>18</a:t>
            </a:fld>
            <a:endParaRPr lang="nl-BE" dirty="0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89C5931-B136-4B26-8AB3-F58E58331F72}"/>
              </a:ext>
            </a:extLst>
          </p:cNvPr>
          <p:cNvSpPr/>
          <p:nvPr/>
        </p:nvSpPr>
        <p:spPr>
          <a:xfrm>
            <a:off x="5109615" y="1484997"/>
            <a:ext cx="5541816" cy="1920000"/>
          </a:xfrm>
          <a:prstGeom prst="arc">
            <a:avLst>
              <a:gd name="adj1" fmla="val 11774368"/>
              <a:gd name="adj2" fmla="val 15985600"/>
            </a:avLst>
          </a:prstGeom>
          <a:ln w="12700" cap="flat" cmpd="sng" algn="ctr">
            <a:solidFill>
              <a:srgbClr val="14B2EC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AAB0F1-B0A7-48B1-944F-57ABF97EAA0E}"/>
              </a:ext>
            </a:extLst>
          </p:cNvPr>
          <p:cNvSpPr/>
          <p:nvPr/>
        </p:nvSpPr>
        <p:spPr>
          <a:xfrm>
            <a:off x="3149820" y="1858881"/>
            <a:ext cx="21194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b="1" dirty="0">
                <a:solidFill>
                  <a:srgbClr val="003665"/>
                </a:solidFill>
                <a:latin typeface="ITC Lubalin Graph Std" panose="02060703020205020404" pitchFamily="18" charset="0"/>
              </a:rPr>
              <a:t>Professionnels</a:t>
            </a:r>
            <a:endParaRPr lang="fr-BE" sz="2000" b="1" dirty="0">
              <a:solidFill>
                <a:srgbClr val="003665"/>
              </a:solidFill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1225E6B-040C-48B7-83D7-87E015D1CD32}"/>
              </a:ext>
            </a:extLst>
          </p:cNvPr>
          <p:cNvSpPr txBox="1">
            <a:spLocks/>
          </p:cNvSpPr>
          <p:nvPr/>
        </p:nvSpPr>
        <p:spPr>
          <a:xfrm>
            <a:off x="1150738" y="6459283"/>
            <a:ext cx="11042651" cy="20807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  Professionnels (n=354) dont </a:t>
            </a:r>
            <a:r>
              <a:rPr lang="fr-BE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</a:t>
            </a:r>
            <a:r>
              <a:rPr lang="fr-BE" sz="1200" dirty="0">
                <a:solidFill>
                  <a:srgbClr val="14B2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épendants en personnes physiques (n=157)</a:t>
            </a:r>
          </a:p>
        </p:txBody>
      </p:sp>
    </p:spTree>
    <p:extLst>
      <p:ext uri="{BB962C8B-B14F-4D97-AF65-F5344CB8AC3E}">
        <p14:creationId xmlns:p14="http://schemas.microsoft.com/office/powerpoint/2010/main" val="2605280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A3BC3C-0689-48DA-9A47-C6C5E108C3BD}"/>
              </a:ext>
            </a:extLst>
          </p:cNvPr>
          <p:cNvSpPr/>
          <p:nvPr/>
        </p:nvSpPr>
        <p:spPr>
          <a:xfrm>
            <a:off x="5519936" y="68627"/>
            <a:ext cx="1152128" cy="197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E58254C1-931D-483F-BCA0-EE085985F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52" y="479301"/>
            <a:ext cx="11222096" cy="720080"/>
          </a:xfrm>
        </p:spPr>
        <p:txBody>
          <a:bodyPr/>
          <a:lstStyle/>
          <a:p>
            <a:r>
              <a:rPr lang="fr-BE" sz="2933" dirty="0">
                <a:solidFill>
                  <a:srgbClr val="003665"/>
                </a:solidFill>
                <a:latin typeface="ITC Lubalin Graph Std" panose="02060703020205020404" pitchFamily="18" charset="0"/>
              </a:rPr>
              <a:t>Quelles sont les principales raisons pour lesquelles vous souhaitez devenir client(e) d'une banque pour les professionnels avec une offre 100% digitale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41C5C4-F11C-4C8C-A495-9AA8B4F83CE1}"/>
              </a:ext>
            </a:extLst>
          </p:cNvPr>
          <p:cNvSpPr/>
          <p:nvPr/>
        </p:nvSpPr>
        <p:spPr>
          <a:xfrm>
            <a:off x="10647050" y="5637246"/>
            <a:ext cx="1497623" cy="10842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2EBB71-E0C1-48DD-9C3D-5CE678760EAD}"/>
              </a:ext>
            </a:extLst>
          </p:cNvPr>
          <p:cNvSpPr/>
          <p:nvPr/>
        </p:nvSpPr>
        <p:spPr>
          <a:xfrm>
            <a:off x="10647050" y="5637246"/>
            <a:ext cx="1497623" cy="10842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8" descr="CBC_RGB.eps">
            <a:extLst>
              <a:ext uri="{FF2B5EF4-FFF2-40B4-BE49-F238E27FC236}">
                <a16:creationId xmlns:a16="http://schemas.microsoft.com/office/drawing/2014/main" id="{A34ABB39-0580-43F8-82F3-FA03EF320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38" y="6103249"/>
            <a:ext cx="697277" cy="545055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3944BC5-9814-49E7-BCF3-95FBDAE60770}"/>
              </a:ext>
            </a:extLst>
          </p:cNvPr>
          <p:cNvSpPr txBox="1">
            <a:spLocks/>
          </p:cNvSpPr>
          <p:nvPr/>
        </p:nvSpPr>
        <p:spPr>
          <a:xfrm>
            <a:off x="1631597" y="6336983"/>
            <a:ext cx="11042651" cy="42438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  Professionnels (n=106) dont </a:t>
            </a:r>
            <a:r>
              <a:rPr lang="fr-BE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indépendants en personnes physiques (n=67) </a:t>
            </a: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intéressés par une banque 100% digitale.</a:t>
            </a:r>
          </a:p>
        </p:txBody>
      </p:sp>
      <p:graphicFrame>
        <p:nvGraphicFramePr>
          <p:cNvPr id="9" name="Chart 4">
            <a:extLst>
              <a:ext uri="{FF2B5EF4-FFF2-40B4-BE49-F238E27FC236}">
                <a16:creationId xmlns:a16="http://schemas.microsoft.com/office/drawing/2014/main" id="{9AEC0DE4-0524-49E9-B5E7-554C4DC3FC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6206026"/>
              </p:ext>
            </p:extLst>
          </p:nvPr>
        </p:nvGraphicFramePr>
        <p:xfrm>
          <a:off x="825116" y="1495552"/>
          <a:ext cx="11849132" cy="4676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00B304C8-473C-48A2-950E-2D86081EAD4F}"/>
              </a:ext>
            </a:extLst>
          </p:cNvPr>
          <p:cNvSpPr/>
          <p:nvPr/>
        </p:nvSpPr>
        <p:spPr>
          <a:xfrm>
            <a:off x="676894" y="1632632"/>
            <a:ext cx="9970156" cy="1604347"/>
          </a:xfrm>
          <a:prstGeom prst="rect">
            <a:avLst/>
          </a:prstGeom>
          <a:ln w="12700" cap="flat" cmpd="sng" algn="ctr">
            <a:solidFill>
              <a:srgbClr val="0A3365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 err="1"/>
          </a:p>
        </p:txBody>
      </p:sp>
      <p:sp>
        <p:nvSpPr>
          <p:cNvPr id="21" name="Espace réservé du numéro de diapositive 4">
            <a:extLst>
              <a:ext uri="{FF2B5EF4-FFF2-40B4-BE49-F238E27FC236}">
                <a16:creationId xmlns:a16="http://schemas.microsoft.com/office/drawing/2014/main" id="{7B7D05FA-B056-4E09-95BC-40D977BE5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9349" y="6356351"/>
            <a:ext cx="828576" cy="287259"/>
          </a:xfrm>
        </p:spPr>
        <p:txBody>
          <a:bodyPr/>
          <a:lstStyle/>
          <a:p>
            <a:pPr algn="ctr">
              <a:defRPr/>
            </a:pPr>
            <a:fld id="{85A7CF98-E399-477B-BE0D-02BDC82360BB}" type="slidenum">
              <a:rPr lang="nl-BE" smtClean="0"/>
              <a:pPr algn="ctr">
                <a:defRPr/>
              </a:pPr>
              <a:t>19</a:t>
            </a:fld>
            <a:endParaRPr lang="nl-BE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C8E92C5-87BA-4C66-AECF-D52485457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416" y="6171960"/>
            <a:ext cx="328371" cy="32837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B3F2528-464B-4C40-9310-EA71D45D3772}"/>
              </a:ext>
            </a:extLst>
          </p:cNvPr>
          <p:cNvSpPr/>
          <p:nvPr/>
        </p:nvSpPr>
        <p:spPr>
          <a:xfrm>
            <a:off x="3728852" y="2208810"/>
            <a:ext cx="6828312" cy="466652"/>
          </a:xfrm>
          <a:prstGeom prst="rect">
            <a:avLst/>
          </a:prstGeom>
          <a:ln w="12700" cap="flat" cmpd="sng" algn="ctr">
            <a:solidFill>
              <a:srgbClr val="00B0F0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 err="1">
              <a:solidFill>
                <a:srgbClr val="00B0F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4C76F9-9DBD-4CA1-A123-C5F463D552D0}"/>
              </a:ext>
            </a:extLst>
          </p:cNvPr>
          <p:cNvSpPr/>
          <p:nvPr/>
        </p:nvSpPr>
        <p:spPr>
          <a:xfrm>
            <a:off x="2814452" y="1659647"/>
            <a:ext cx="7742711" cy="466652"/>
          </a:xfrm>
          <a:prstGeom prst="rect">
            <a:avLst/>
          </a:prstGeom>
          <a:ln w="12700" cap="flat" cmpd="sng" algn="ctr">
            <a:solidFill>
              <a:srgbClr val="00B0F0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 err="1">
              <a:solidFill>
                <a:srgbClr val="00B0F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1D6993-5B83-4E52-80B9-6CE3A638DB34}"/>
              </a:ext>
            </a:extLst>
          </p:cNvPr>
          <p:cNvSpPr/>
          <p:nvPr/>
        </p:nvSpPr>
        <p:spPr>
          <a:xfrm>
            <a:off x="2670417" y="3813157"/>
            <a:ext cx="7803620" cy="533211"/>
          </a:xfrm>
          <a:prstGeom prst="rect">
            <a:avLst/>
          </a:prstGeom>
          <a:ln w="12700" cap="flat" cmpd="sng" algn="ctr">
            <a:solidFill>
              <a:srgbClr val="00B0F0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 err="1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47319" y="548680"/>
            <a:ext cx="10972800" cy="720080"/>
          </a:xfrm>
        </p:spPr>
        <p:txBody>
          <a:bodyPr/>
          <a:lstStyle/>
          <a:p>
            <a:r>
              <a:rPr lang="fr-BE" dirty="0"/>
              <a:t>Agenda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0742864" y="5665359"/>
            <a:ext cx="1440160" cy="10561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2" name="Picture 8" descr="CBC_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38" y="6103249"/>
            <a:ext cx="697277" cy="5450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64D352-2A3D-4620-885D-64696D221628}"/>
              </a:ext>
            </a:extLst>
          </p:cNvPr>
          <p:cNvSpPr/>
          <p:nvPr/>
        </p:nvSpPr>
        <p:spPr>
          <a:xfrm>
            <a:off x="5519936" y="68627"/>
            <a:ext cx="1152128" cy="197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57292C-3E6C-440F-B9C5-61FB44530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5A7CF98-E399-477B-BE0D-02BDC82360BB}" type="slidenum">
              <a:rPr lang="nl-BE" smtClean="0"/>
              <a:pPr>
                <a:defRPr/>
              </a:pPr>
              <a:t>2</a:t>
            </a:fld>
            <a:endParaRPr lang="nl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17B16DB-D3F2-4927-B76F-137A4737C441}"/>
              </a:ext>
            </a:extLst>
          </p:cNvPr>
          <p:cNvSpPr txBox="1"/>
          <p:nvPr/>
        </p:nvSpPr>
        <p:spPr>
          <a:xfrm>
            <a:off x="978758" y="1420345"/>
            <a:ext cx="103542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rgbClr val="002060"/>
                </a:solidFill>
              </a:rPr>
              <a:t>Introduction par Cédric Matte, Directeur Général du Marché </a:t>
            </a:r>
            <a:r>
              <a:rPr lang="fr-BE" sz="2800" dirty="0" err="1">
                <a:solidFill>
                  <a:srgbClr val="002060"/>
                </a:solidFill>
              </a:rPr>
              <a:t>Retail</a:t>
            </a:r>
            <a:r>
              <a:rPr lang="fr-BE" sz="2800" dirty="0">
                <a:solidFill>
                  <a:srgbClr val="002060"/>
                </a:solidFill>
              </a:rPr>
              <a:t> chez CBC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rgbClr val="002060"/>
                </a:solidFill>
              </a:rPr>
              <a:t>Présentation des résultats de l’Observatoire « Les professionnels et leur business face à la crise »  par Cédric Matte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rgbClr val="002060"/>
                </a:solidFill>
              </a:rPr>
              <a:t>Eclairage par Arnaud </a:t>
            </a:r>
            <a:r>
              <a:rPr lang="fr-BE" sz="2800" dirty="0" err="1">
                <a:solidFill>
                  <a:srgbClr val="002060"/>
                </a:solidFill>
              </a:rPr>
              <a:t>Deplae</a:t>
            </a:r>
            <a:r>
              <a:rPr lang="fr-BE" sz="2800" dirty="0">
                <a:solidFill>
                  <a:srgbClr val="002060"/>
                </a:solidFill>
              </a:rPr>
              <a:t>, Secrétaire Général de l’UCM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rgbClr val="002060"/>
                </a:solidFill>
              </a:rPr>
              <a:t>Questions-réponses</a:t>
            </a:r>
            <a:endParaRPr lang="fr-BE" dirty="0">
              <a:solidFill>
                <a:srgbClr val="002060"/>
              </a:solidFill>
            </a:endParaRPr>
          </a:p>
          <a:p>
            <a:endParaRPr lang="fr-B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109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A3BC3C-0689-48DA-9A47-C6C5E108C3BD}"/>
              </a:ext>
            </a:extLst>
          </p:cNvPr>
          <p:cNvSpPr/>
          <p:nvPr/>
        </p:nvSpPr>
        <p:spPr>
          <a:xfrm>
            <a:off x="5519936" y="68627"/>
            <a:ext cx="1152128" cy="197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E58254C1-931D-483F-BCA0-EE085985F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19" y="310166"/>
            <a:ext cx="11222096" cy="720080"/>
          </a:xfrm>
        </p:spPr>
        <p:txBody>
          <a:bodyPr/>
          <a:lstStyle/>
          <a:p>
            <a:r>
              <a:rPr lang="fr-BE" sz="2933" dirty="0">
                <a:solidFill>
                  <a:srgbClr val="003665"/>
                </a:solidFill>
                <a:latin typeface="ITC Lubalin Graph Std" panose="02060703020205020404" pitchFamily="18" charset="0"/>
              </a:rPr>
              <a:t>Selon vous, quelle est la banque idéale du futur pour votre business 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CB44F-D0DB-495F-9D88-69284D10BE1F}"/>
              </a:ext>
            </a:extLst>
          </p:cNvPr>
          <p:cNvSpPr/>
          <p:nvPr/>
        </p:nvSpPr>
        <p:spPr>
          <a:xfrm>
            <a:off x="10647050" y="5637246"/>
            <a:ext cx="1497623" cy="10842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Picture 8" descr="CBC_RGB.eps">
            <a:extLst>
              <a:ext uri="{FF2B5EF4-FFF2-40B4-BE49-F238E27FC236}">
                <a16:creationId xmlns:a16="http://schemas.microsoft.com/office/drawing/2014/main" id="{50120C0E-B77A-4001-9C35-8CBF3E2CAE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38" y="6103249"/>
            <a:ext cx="697277" cy="545055"/>
          </a:xfrm>
          <a:prstGeom prst="rect">
            <a:avLst/>
          </a:prstGeom>
        </p:spPr>
      </p:pic>
      <p:graphicFrame>
        <p:nvGraphicFramePr>
          <p:cNvPr id="26" name="Chart 8">
            <a:extLst>
              <a:ext uri="{FF2B5EF4-FFF2-40B4-BE49-F238E27FC236}">
                <a16:creationId xmlns:a16="http://schemas.microsoft.com/office/drawing/2014/main" id="{A584AD2B-EA9D-48C8-B324-7CA6C6E8CA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8353917"/>
              </p:ext>
            </p:extLst>
          </p:nvPr>
        </p:nvGraphicFramePr>
        <p:xfrm>
          <a:off x="2234395" y="1882247"/>
          <a:ext cx="8067352" cy="4474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B623ADD4-872F-40CF-807F-61A0F97453F2}"/>
              </a:ext>
            </a:extLst>
          </p:cNvPr>
          <p:cNvSpPr/>
          <p:nvPr/>
        </p:nvSpPr>
        <p:spPr>
          <a:xfrm>
            <a:off x="6113716" y="1484997"/>
            <a:ext cx="4031577" cy="3564985"/>
          </a:xfrm>
          <a:prstGeom prst="roundRect">
            <a:avLst/>
          </a:prstGeom>
          <a:noFill/>
          <a:ln w="12700">
            <a:solidFill>
              <a:srgbClr val="14B2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30" name="Espace réservé du numéro de diapositive 4">
            <a:extLst>
              <a:ext uri="{FF2B5EF4-FFF2-40B4-BE49-F238E27FC236}">
                <a16:creationId xmlns:a16="http://schemas.microsoft.com/office/drawing/2014/main" id="{7633248D-B507-4E9B-B84C-DC8162951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9349" y="6356351"/>
            <a:ext cx="828576" cy="287259"/>
          </a:xfrm>
        </p:spPr>
        <p:txBody>
          <a:bodyPr/>
          <a:lstStyle/>
          <a:p>
            <a:pPr algn="ctr">
              <a:defRPr/>
            </a:pPr>
            <a:fld id="{85A7CF98-E399-477B-BE0D-02BDC82360BB}" type="slidenum">
              <a:rPr lang="nl-BE" smtClean="0"/>
              <a:pPr algn="ctr">
                <a:defRPr/>
              </a:pPr>
              <a:t>20</a:t>
            </a:fld>
            <a:endParaRPr lang="nl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413C21-7BFA-4AB7-9E65-BDB70939A643}"/>
              </a:ext>
            </a:extLst>
          </p:cNvPr>
          <p:cNvSpPr/>
          <p:nvPr/>
        </p:nvSpPr>
        <p:spPr>
          <a:xfrm>
            <a:off x="6958206" y="1424088"/>
            <a:ext cx="2688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b="1" dirty="0">
                <a:solidFill>
                  <a:srgbClr val="14B2EC"/>
                </a:solidFill>
                <a:latin typeface="ITC Lubalin Graph Std" panose="02060703020205020404" pitchFamily="18" charset="0"/>
              </a:rPr>
              <a:t>Indépendants en personnes physiques</a:t>
            </a:r>
            <a:endParaRPr lang="fr-BE" b="1" dirty="0">
              <a:solidFill>
                <a:srgbClr val="14B2EC"/>
              </a:solidFill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CCFB88B1-2DB7-4118-9EA0-4B28DA55CD02}"/>
              </a:ext>
            </a:extLst>
          </p:cNvPr>
          <p:cNvSpPr/>
          <p:nvPr/>
        </p:nvSpPr>
        <p:spPr>
          <a:xfrm>
            <a:off x="4415789" y="1359511"/>
            <a:ext cx="5541816" cy="1920000"/>
          </a:xfrm>
          <a:prstGeom prst="arc">
            <a:avLst>
              <a:gd name="adj1" fmla="val 11774368"/>
              <a:gd name="adj2" fmla="val 15985600"/>
            </a:avLst>
          </a:prstGeom>
          <a:ln w="12700" cap="flat" cmpd="sng" algn="ctr">
            <a:solidFill>
              <a:srgbClr val="14B2EC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1D4F3E-F4CE-4DEE-B61F-729C10DD3FC0}"/>
              </a:ext>
            </a:extLst>
          </p:cNvPr>
          <p:cNvSpPr/>
          <p:nvPr/>
        </p:nvSpPr>
        <p:spPr>
          <a:xfrm>
            <a:off x="3114315" y="1484997"/>
            <a:ext cx="21194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b="1" dirty="0">
                <a:solidFill>
                  <a:srgbClr val="003665"/>
                </a:solidFill>
                <a:latin typeface="ITC Lubalin Graph Std" panose="02060703020205020404" pitchFamily="18" charset="0"/>
              </a:rPr>
              <a:t>Professionnels</a:t>
            </a:r>
            <a:endParaRPr lang="fr-BE" sz="2000" b="1" dirty="0">
              <a:solidFill>
                <a:srgbClr val="003665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5233248-860E-4A00-8D40-9918C3BB5149}"/>
              </a:ext>
            </a:extLst>
          </p:cNvPr>
          <p:cNvSpPr txBox="1">
            <a:spLocks/>
          </p:cNvSpPr>
          <p:nvPr/>
        </p:nvSpPr>
        <p:spPr>
          <a:xfrm>
            <a:off x="1150738" y="6459283"/>
            <a:ext cx="11042651" cy="20807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  Professionnels (n=354) dont </a:t>
            </a:r>
            <a:r>
              <a:rPr lang="fr-BE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</a:t>
            </a:r>
            <a:r>
              <a:rPr lang="fr-BE" sz="1200" dirty="0">
                <a:solidFill>
                  <a:srgbClr val="14B2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épendants en personnes physiques (n=157)</a:t>
            </a:r>
          </a:p>
        </p:txBody>
      </p:sp>
    </p:spTree>
    <p:extLst>
      <p:ext uri="{BB962C8B-B14F-4D97-AF65-F5344CB8AC3E}">
        <p14:creationId xmlns:p14="http://schemas.microsoft.com/office/powerpoint/2010/main" val="921477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1611"/>
            <a:ext cx="12192000" cy="6858000"/>
          </a:xfrm>
          <a:prstGeom prst="rect">
            <a:avLst/>
          </a:prstGeom>
          <a:solidFill>
            <a:srgbClr val="14B2EC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105288F-EA8A-4003-9B09-FB96D698812A}"/>
              </a:ext>
            </a:extLst>
          </p:cNvPr>
          <p:cNvSpPr txBox="1"/>
          <p:nvPr/>
        </p:nvSpPr>
        <p:spPr>
          <a:xfrm>
            <a:off x="-48683" y="2564904"/>
            <a:ext cx="12192000" cy="14056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267" b="1" dirty="0">
                <a:solidFill>
                  <a:prstClr val="white"/>
                </a:solidFill>
                <a:latin typeface="ITC Lubalin Graph Std" panose="02060703020205020404" pitchFamily="18" charset="0"/>
                <a:cs typeface="Verdana"/>
              </a:rPr>
              <a:t>Eclairage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267" b="1" dirty="0">
                <a:solidFill>
                  <a:prstClr val="white"/>
                </a:solidFill>
                <a:latin typeface="ITC Lubalin Graph Std" panose="02060703020205020404" pitchFamily="18" charset="0"/>
                <a:cs typeface="Verdana"/>
              </a:rPr>
              <a:t>Arnaud </a:t>
            </a:r>
            <a:r>
              <a:rPr lang="fr-FR" sz="4267" b="1" dirty="0" err="1">
                <a:solidFill>
                  <a:prstClr val="white"/>
                </a:solidFill>
                <a:latin typeface="ITC Lubalin Graph Std" panose="02060703020205020404" pitchFamily="18" charset="0"/>
                <a:cs typeface="Verdana"/>
              </a:rPr>
              <a:t>Deplae</a:t>
            </a:r>
            <a:r>
              <a:rPr lang="fr-FR" sz="4267" b="1" dirty="0">
                <a:solidFill>
                  <a:prstClr val="white"/>
                </a:solidFill>
                <a:latin typeface="ITC Lubalin Graph Std" panose="02060703020205020404" pitchFamily="18" charset="0"/>
                <a:cs typeface="Verdana"/>
              </a:rPr>
              <a:t>, Secrétaire Général UCM</a:t>
            </a:r>
          </a:p>
        </p:txBody>
      </p:sp>
    </p:spTree>
    <p:extLst>
      <p:ext uri="{BB962C8B-B14F-4D97-AF65-F5344CB8AC3E}">
        <p14:creationId xmlns:p14="http://schemas.microsoft.com/office/powerpoint/2010/main" val="693353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3627F92-AEC7-4D4B-B135-DC51FDEFE34A}"/>
              </a:ext>
            </a:extLst>
          </p:cNvPr>
          <p:cNvSpPr txBox="1"/>
          <p:nvPr/>
        </p:nvSpPr>
        <p:spPr>
          <a:xfrm>
            <a:off x="725562" y="1727643"/>
            <a:ext cx="4293700" cy="105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rgbClr val="143CC8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Impact                </a:t>
            </a:r>
          </a:p>
          <a:p>
            <a:pPr>
              <a:spcBef>
                <a:spcPts val="800"/>
              </a:spcBef>
            </a:pPr>
            <a:r>
              <a:rPr lang="fr-BE" sz="2800" dirty="0">
                <a:solidFill>
                  <a:srgbClr val="143CC8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et                            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D9B525-10A1-4C90-BABB-9711BB58DDD0}"/>
              </a:ext>
            </a:extLst>
          </p:cNvPr>
          <p:cNvSpPr/>
          <p:nvPr/>
        </p:nvSpPr>
        <p:spPr>
          <a:xfrm>
            <a:off x="2043387" y="1760318"/>
            <a:ext cx="1475667" cy="412705"/>
          </a:xfrm>
          <a:prstGeom prst="round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cap="all" dirty="0">
                <a:solidFill>
                  <a:srgbClr val="143CC8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COVID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25375F0-8858-4162-AE1F-8A92B9637B8E}"/>
              </a:ext>
            </a:extLst>
          </p:cNvPr>
          <p:cNvSpPr/>
          <p:nvPr/>
        </p:nvSpPr>
        <p:spPr>
          <a:xfrm>
            <a:off x="1198641" y="2288731"/>
            <a:ext cx="2595153" cy="495611"/>
          </a:xfrm>
          <a:prstGeom prst="roundRect">
            <a:avLst/>
          </a:prstGeom>
          <a:solidFill>
            <a:srgbClr val="6ED7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cap="all" dirty="0">
                <a:solidFill>
                  <a:srgbClr val="143CC8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entreprise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851009-1F8C-4BBF-B33B-8465715DAD75}"/>
              </a:ext>
            </a:extLst>
          </p:cNvPr>
          <p:cNvSpPr/>
          <p:nvPr/>
        </p:nvSpPr>
        <p:spPr>
          <a:xfrm>
            <a:off x="1" y="6261463"/>
            <a:ext cx="12192000" cy="596537"/>
          </a:xfrm>
          <a:prstGeom prst="rect">
            <a:avLst/>
          </a:prstGeom>
          <a:solidFill>
            <a:srgbClr val="143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B281F61-549C-491C-8B19-81849B2D7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79" y="6382291"/>
            <a:ext cx="2021006" cy="36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E34B009-09A7-453C-909D-E71153D1E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94" y="1766354"/>
            <a:ext cx="8398206" cy="332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3627F92-AEC7-4D4B-B135-DC51FDEFE34A}"/>
              </a:ext>
            </a:extLst>
          </p:cNvPr>
          <p:cNvSpPr txBox="1"/>
          <p:nvPr/>
        </p:nvSpPr>
        <p:spPr>
          <a:xfrm>
            <a:off x="725562" y="1727643"/>
            <a:ext cx="4293700" cy="105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rgbClr val="143CC8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Freins à l’</a:t>
            </a:r>
          </a:p>
          <a:p>
            <a:pPr>
              <a:spcBef>
                <a:spcPts val="800"/>
              </a:spcBef>
            </a:pPr>
            <a:r>
              <a:rPr lang="fr-BE" sz="2800" dirty="0">
                <a:solidFill>
                  <a:srgbClr val="143CC8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                           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D9B525-10A1-4C90-BABB-9711BB58DDD0}"/>
              </a:ext>
            </a:extLst>
          </p:cNvPr>
          <p:cNvSpPr/>
          <p:nvPr/>
        </p:nvSpPr>
        <p:spPr>
          <a:xfrm>
            <a:off x="824334" y="2243496"/>
            <a:ext cx="3997048" cy="375013"/>
          </a:xfrm>
          <a:prstGeom prst="round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cap="all" dirty="0">
                <a:solidFill>
                  <a:srgbClr val="143CC8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entrepreneuriat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851009-1F8C-4BBF-B33B-8465715DAD75}"/>
              </a:ext>
            </a:extLst>
          </p:cNvPr>
          <p:cNvSpPr/>
          <p:nvPr/>
        </p:nvSpPr>
        <p:spPr>
          <a:xfrm>
            <a:off x="1" y="6261463"/>
            <a:ext cx="12192000" cy="596537"/>
          </a:xfrm>
          <a:prstGeom prst="rect">
            <a:avLst/>
          </a:prstGeom>
          <a:solidFill>
            <a:srgbClr val="143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B281F61-549C-491C-8B19-81849B2D7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79" y="6382291"/>
            <a:ext cx="2021006" cy="36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51ED934-9D13-4B62-B9BD-BABBD974B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40" y="1121417"/>
            <a:ext cx="7250559" cy="461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3627F92-AEC7-4D4B-B135-DC51FDEFE34A}"/>
              </a:ext>
            </a:extLst>
          </p:cNvPr>
          <p:cNvSpPr txBox="1"/>
          <p:nvPr/>
        </p:nvSpPr>
        <p:spPr>
          <a:xfrm>
            <a:off x="725562" y="1727643"/>
            <a:ext cx="4293700" cy="105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rgbClr val="143CC8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Digitalisation   </a:t>
            </a:r>
          </a:p>
          <a:p>
            <a:pPr>
              <a:spcBef>
                <a:spcPts val="800"/>
              </a:spcBef>
            </a:pPr>
            <a:r>
              <a:rPr lang="fr-BE" sz="2800" dirty="0">
                <a:solidFill>
                  <a:srgbClr val="143CC8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des                            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25375F0-8858-4162-AE1F-8A92B9637B8E}"/>
              </a:ext>
            </a:extLst>
          </p:cNvPr>
          <p:cNvSpPr/>
          <p:nvPr/>
        </p:nvSpPr>
        <p:spPr>
          <a:xfrm>
            <a:off x="1540296" y="2255993"/>
            <a:ext cx="2849166" cy="528350"/>
          </a:xfrm>
          <a:prstGeom prst="roundRect">
            <a:avLst/>
          </a:prstGeom>
          <a:solidFill>
            <a:srgbClr val="6ED7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cap="all" dirty="0">
                <a:solidFill>
                  <a:srgbClr val="143CC8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entreprises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851009-1F8C-4BBF-B33B-8465715DAD75}"/>
              </a:ext>
            </a:extLst>
          </p:cNvPr>
          <p:cNvSpPr/>
          <p:nvPr/>
        </p:nvSpPr>
        <p:spPr>
          <a:xfrm>
            <a:off x="1" y="6261463"/>
            <a:ext cx="12192000" cy="596537"/>
          </a:xfrm>
          <a:prstGeom prst="rect">
            <a:avLst/>
          </a:prstGeom>
          <a:solidFill>
            <a:srgbClr val="143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B281F61-549C-491C-8B19-81849B2D7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79" y="6382291"/>
            <a:ext cx="2021006" cy="360000"/>
          </a:xfrm>
          <a:prstGeom prst="rect">
            <a:avLst/>
          </a:prstGeom>
        </p:spPr>
      </p:pic>
      <p:pic>
        <p:nvPicPr>
          <p:cNvPr id="3" name="Image 2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C20F44F9-55EF-4429-877A-6FB3800ABA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62" y="1802480"/>
            <a:ext cx="7873441" cy="325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8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616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47319" y="548680"/>
            <a:ext cx="10972800" cy="720080"/>
          </a:xfrm>
        </p:spPr>
        <p:txBody>
          <a:bodyPr/>
          <a:lstStyle/>
          <a:p>
            <a:r>
              <a:rPr lang="fr-BE" dirty="0"/>
              <a:t>Contexte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0742864" y="5665359"/>
            <a:ext cx="1440160" cy="10561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2" name="Picture 8" descr="CBC_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38" y="6103249"/>
            <a:ext cx="697277" cy="5450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64D352-2A3D-4620-885D-64696D221628}"/>
              </a:ext>
            </a:extLst>
          </p:cNvPr>
          <p:cNvSpPr/>
          <p:nvPr/>
        </p:nvSpPr>
        <p:spPr>
          <a:xfrm>
            <a:off x="5519936" y="68627"/>
            <a:ext cx="1152128" cy="197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57292C-3E6C-440F-B9C5-61FB44530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5A7CF98-E399-477B-BE0D-02BDC82360BB}" type="slidenum">
              <a:rPr lang="nl-BE" smtClean="0"/>
              <a:pPr>
                <a:defRPr/>
              </a:pPr>
              <a:t>3</a:t>
            </a:fld>
            <a:endParaRPr lang="nl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17B16DB-D3F2-4927-B76F-137A4737C441}"/>
              </a:ext>
            </a:extLst>
          </p:cNvPr>
          <p:cNvSpPr txBox="1"/>
          <p:nvPr/>
        </p:nvSpPr>
        <p:spPr>
          <a:xfrm>
            <a:off x="978758" y="1420345"/>
            <a:ext cx="10409678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rgbClr val="002060"/>
                </a:solidFill>
              </a:rPr>
              <a:t>Les professionnels, entrepreneurs comme indépendants en personne physique, ont été </a:t>
            </a:r>
            <a:r>
              <a:rPr lang="fr-BE" sz="2800" dirty="0">
                <a:solidFill>
                  <a:srgbClr val="00B0F0"/>
                </a:solidFill>
              </a:rPr>
              <a:t>touchés de plein fouet </a:t>
            </a:r>
            <a:r>
              <a:rPr lang="fr-BE" sz="2800" dirty="0">
                <a:solidFill>
                  <a:srgbClr val="002060"/>
                </a:solidFill>
              </a:rPr>
              <a:t>par la crise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rgbClr val="002060"/>
                </a:solidFill>
              </a:rPr>
              <a:t>Le </a:t>
            </a:r>
            <a:r>
              <a:rPr lang="fr-BE" sz="2800" dirty="0">
                <a:solidFill>
                  <a:srgbClr val="00B0F0"/>
                </a:solidFill>
              </a:rPr>
              <a:t>cataclysme</a:t>
            </a:r>
            <a:r>
              <a:rPr lang="fr-BE" sz="2800" dirty="0">
                <a:solidFill>
                  <a:srgbClr val="002060"/>
                </a:solidFill>
              </a:rPr>
              <a:t> annoncé n’a cependant pas eu lieu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rgbClr val="002060"/>
                </a:solidFill>
              </a:rPr>
              <a:t>La </a:t>
            </a:r>
            <a:r>
              <a:rPr lang="fr-BE" sz="2800" dirty="0">
                <a:solidFill>
                  <a:srgbClr val="00B0F0"/>
                </a:solidFill>
              </a:rPr>
              <a:t>reprise économique </a:t>
            </a:r>
            <a:r>
              <a:rPr lang="fr-BE" sz="2800" dirty="0">
                <a:solidFill>
                  <a:srgbClr val="002060"/>
                </a:solidFill>
              </a:rPr>
              <a:t>est plus rapide que prévu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rgbClr val="002060"/>
                </a:solidFill>
              </a:rPr>
              <a:t>La relance des </a:t>
            </a:r>
            <a:r>
              <a:rPr lang="fr-BE" sz="2800" dirty="0">
                <a:solidFill>
                  <a:srgbClr val="00B0F0"/>
                </a:solidFill>
              </a:rPr>
              <a:t>crédits</a:t>
            </a:r>
            <a:r>
              <a:rPr lang="fr-BE" sz="2800" dirty="0">
                <a:solidFill>
                  <a:srgbClr val="002060"/>
                </a:solidFill>
              </a:rPr>
              <a:t> aux entreprises est en marche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rgbClr val="002060"/>
                </a:solidFill>
              </a:rPr>
              <a:t>Les </a:t>
            </a:r>
            <a:r>
              <a:rPr lang="fr-BE" sz="2800" dirty="0">
                <a:solidFill>
                  <a:srgbClr val="00B0F0"/>
                </a:solidFill>
              </a:rPr>
              <a:t>besoins du secteur </a:t>
            </a:r>
            <a:r>
              <a:rPr lang="fr-BE" sz="2800" dirty="0">
                <a:solidFill>
                  <a:srgbClr val="002060"/>
                </a:solidFill>
              </a:rPr>
              <a:t>professionnel ont évolué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rgbClr val="002060"/>
                </a:solidFill>
              </a:rPr>
              <a:t>CBC lance une </a:t>
            </a:r>
            <a:r>
              <a:rPr lang="fr-BE" sz="2800" dirty="0">
                <a:solidFill>
                  <a:srgbClr val="00B0F0"/>
                </a:solidFill>
              </a:rPr>
              <a:t>offre spécifique </a:t>
            </a:r>
            <a:r>
              <a:rPr lang="fr-BE" sz="2800" dirty="0">
                <a:solidFill>
                  <a:srgbClr val="002060"/>
                </a:solidFill>
              </a:rPr>
              <a:t>pour les indépendants</a:t>
            </a:r>
            <a:endParaRPr lang="fr-B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799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47319" y="548680"/>
            <a:ext cx="10972800" cy="720080"/>
          </a:xfrm>
        </p:spPr>
        <p:txBody>
          <a:bodyPr/>
          <a:lstStyle/>
          <a:p>
            <a:r>
              <a:rPr lang="fr-BE" dirty="0"/>
              <a:t>Enquête réalisée par Profacts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0742864" y="5665359"/>
            <a:ext cx="1440160" cy="10561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2" name="Picture 8" descr="CBC_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38" y="6103249"/>
            <a:ext cx="697277" cy="5450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64D352-2A3D-4620-885D-64696D221628}"/>
              </a:ext>
            </a:extLst>
          </p:cNvPr>
          <p:cNvSpPr/>
          <p:nvPr/>
        </p:nvSpPr>
        <p:spPr>
          <a:xfrm>
            <a:off x="5519936" y="68627"/>
            <a:ext cx="1152128" cy="197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57292C-3E6C-440F-B9C5-61FB44530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5A7CF98-E399-477B-BE0D-02BDC82360BB}" type="slidenum">
              <a:rPr lang="nl-BE" smtClean="0"/>
              <a:pPr>
                <a:defRPr/>
              </a:pPr>
              <a:t>4</a:t>
            </a:fld>
            <a:endParaRPr lang="nl-BE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8AEB68C-7265-4E55-B779-F5BEECCC8366}"/>
              </a:ext>
            </a:extLst>
          </p:cNvPr>
          <p:cNvGrpSpPr/>
          <p:nvPr/>
        </p:nvGrpSpPr>
        <p:grpSpPr>
          <a:xfrm>
            <a:off x="3164582" y="1551533"/>
            <a:ext cx="5481625" cy="4274596"/>
            <a:chOff x="2585885" y="1382600"/>
            <a:chExt cx="5481625" cy="4274596"/>
          </a:xfrm>
        </p:grpSpPr>
        <p:grpSp>
          <p:nvGrpSpPr>
            <p:cNvPr id="35" name="Group 40"/>
            <p:cNvGrpSpPr/>
            <p:nvPr/>
          </p:nvGrpSpPr>
          <p:grpSpPr>
            <a:xfrm>
              <a:off x="2585885" y="1382600"/>
              <a:ext cx="5481625" cy="4274596"/>
              <a:chOff x="4523914" y="1723172"/>
              <a:chExt cx="4350256" cy="3392350"/>
            </a:xfrm>
          </p:grpSpPr>
          <p:grpSp>
            <p:nvGrpSpPr>
              <p:cNvPr id="36" name="Group 7"/>
              <p:cNvGrpSpPr/>
              <p:nvPr/>
            </p:nvGrpSpPr>
            <p:grpSpPr>
              <a:xfrm>
                <a:off x="6017689" y="1723172"/>
                <a:ext cx="1347596" cy="3392350"/>
                <a:chOff x="6072898" y="922866"/>
                <a:chExt cx="1347596" cy="3392350"/>
              </a:xfrm>
            </p:grpSpPr>
            <p:sp>
              <p:nvSpPr>
                <p:cNvPr id="57" name="Text Placeholder 11"/>
                <p:cNvSpPr txBox="1">
                  <a:spLocks/>
                </p:cNvSpPr>
                <p:nvPr/>
              </p:nvSpPr>
              <p:spPr>
                <a:xfrm>
                  <a:off x="6072898" y="922866"/>
                  <a:ext cx="1347596" cy="3392350"/>
                </a:xfrm>
                <a:prstGeom prst="rect">
                  <a:avLst/>
                </a:prstGeom>
                <a:noFill/>
                <a:ln>
                  <a:solidFill>
                    <a:srgbClr val="4472C4">
                      <a:lumMod val="50000"/>
                    </a:srgbClr>
                  </a:solidFill>
                </a:ln>
              </p:spPr>
              <p:txBody>
                <a:bodyPr anchor="ctr" anchorCtr="0"/>
                <a:lstStyle>
                  <a:defPPr>
                    <a:defRPr lang="en-US"/>
                  </a:defPPr>
                  <a:lvl1pPr indent="0" algn="ctr">
                    <a:lnSpc>
                      <a:spcPct val="1000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  <a:defRPr sz="1800" cap="all" baseline="0">
                      <a:solidFill>
                        <a:srgbClr val="FFFFFF"/>
                      </a:solidFill>
                    </a:defRPr>
                  </a:lvl1pPr>
                  <a:lvl2pPr marL="4763" indent="0">
                    <a:lnSpc>
                      <a:spcPct val="100000"/>
                    </a:lnSpc>
                    <a:spcBef>
                      <a:spcPts val="1200"/>
                    </a:spcBef>
                    <a:buFont typeface="Arial" panose="020B0604020202020204" pitchFamily="34" charset="0"/>
                    <a:buNone/>
                    <a:defRPr sz="1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2pPr>
                  <a:lvl3pPr marL="363538" indent="-274638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1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3pPr>
                  <a:lvl4pPr marL="725488" indent="-280988">
                    <a:lnSpc>
                      <a:spcPct val="95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4pPr>
                  <a:lvl5pPr marL="1074738" indent="-350838">
                    <a:lnSpc>
                      <a:spcPct val="90000"/>
                    </a:lnSpc>
                    <a:spcBef>
                      <a:spcPts val="300"/>
                    </a:spcBef>
                    <a:buFont typeface="Arial" panose="020B0604020202020204" pitchFamily="34" charset="0"/>
                    <a:buChar char="•"/>
                    <a:defRPr sz="1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5pPr>
                  <a:lvl6pPr marL="3736947" indent="-339722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/>
                  </a:lvl6pPr>
                  <a:lvl7pPr marL="4416392" indent="-339722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/>
                  </a:lvl7pPr>
                  <a:lvl8pPr marL="5095837" indent="-339722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/>
                  </a:lvl8pPr>
                  <a:lvl9pPr marL="5775282" indent="-339722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/>
                  </a:lvl9pPr>
                </a:lstStyle>
                <a:p>
                  <a:pPr defTabSz="1152237">
                    <a:defRPr/>
                  </a:pPr>
                  <a:endParaRPr lang="en-GB" sz="1512" kern="0" dirty="0">
                    <a:latin typeface="Calibri" panose="020F0502020204030204"/>
                  </a:endParaRPr>
                </a:p>
              </p:txBody>
            </p:sp>
            <p:pic>
              <p:nvPicPr>
                <p:cNvPr id="58" name="Picture 6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duotone>
                    <a:srgbClr val="4472C4">
                      <a:shade val="45000"/>
                      <a:satMod val="135000"/>
                    </a:srgb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922" r="10922"/>
                <a:stretch/>
              </p:blipFill>
              <p:spPr bwMode="ltGray">
                <a:xfrm>
                  <a:off x="6072898" y="1293543"/>
                  <a:ext cx="1347596" cy="11492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9" name="Text Placeholder 11"/>
                <p:cNvSpPr txBox="1">
                  <a:spLocks/>
                </p:cNvSpPr>
                <p:nvPr/>
              </p:nvSpPr>
              <p:spPr>
                <a:xfrm>
                  <a:off x="6072898" y="922866"/>
                  <a:ext cx="1347596" cy="383539"/>
                </a:xfrm>
                <a:prstGeom prst="rect">
                  <a:avLst/>
                </a:prstGeom>
                <a:solidFill>
                  <a:srgbClr val="4472C4">
                    <a:lumMod val="50000"/>
                  </a:srgbClr>
                </a:solidFill>
                <a:ln>
                  <a:solidFill>
                    <a:srgbClr val="4472C4">
                      <a:lumMod val="50000"/>
                    </a:srgbClr>
                  </a:solidFill>
                </a:ln>
              </p:spPr>
              <p:txBody>
                <a:bodyPr anchor="ctr" anchorCtr="0"/>
                <a:lstStyle>
                  <a:defPPr>
                    <a:defRPr lang="en-US"/>
                  </a:defPPr>
                  <a:lvl1pPr indent="0" algn="ctr">
                    <a:lnSpc>
                      <a:spcPct val="1000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  <a:defRPr sz="1800" cap="all" baseline="0">
                      <a:solidFill>
                        <a:srgbClr val="FFFFFF"/>
                      </a:solidFill>
                    </a:defRPr>
                  </a:lvl1pPr>
                  <a:lvl2pPr marL="4763" indent="0">
                    <a:lnSpc>
                      <a:spcPct val="100000"/>
                    </a:lnSpc>
                    <a:spcBef>
                      <a:spcPts val="1200"/>
                    </a:spcBef>
                    <a:buFont typeface="Arial" panose="020B0604020202020204" pitchFamily="34" charset="0"/>
                    <a:buNone/>
                    <a:defRPr sz="1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2pPr>
                  <a:lvl3pPr marL="363538" indent="-274638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1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3pPr>
                  <a:lvl4pPr marL="725488" indent="-280988">
                    <a:lnSpc>
                      <a:spcPct val="95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4pPr>
                  <a:lvl5pPr marL="1074738" indent="-350838">
                    <a:lnSpc>
                      <a:spcPct val="90000"/>
                    </a:lnSpc>
                    <a:spcBef>
                      <a:spcPts val="300"/>
                    </a:spcBef>
                    <a:buFont typeface="Arial" panose="020B0604020202020204" pitchFamily="34" charset="0"/>
                    <a:buChar char="•"/>
                    <a:defRPr sz="1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5pPr>
                  <a:lvl6pPr marL="3736947" indent="-339722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/>
                  </a:lvl6pPr>
                  <a:lvl7pPr marL="4416392" indent="-339722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/>
                  </a:lvl7pPr>
                  <a:lvl8pPr marL="5095837" indent="-339722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/>
                  </a:lvl8pPr>
                  <a:lvl9pPr marL="5775282" indent="-339722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/>
                  </a:lvl9pPr>
                </a:lstStyle>
                <a:p>
                  <a:pPr defTabSz="1152237">
                    <a:defRPr/>
                  </a:pPr>
                  <a:r>
                    <a:rPr lang="fr-BE" sz="1135" kern="0" dirty="0">
                      <a:latin typeface="Calibri" panose="020F0502020204030204"/>
                    </a:rPr>
                    <a:t>Méthode de collecte de données</a:t>
                  </a:r>
                </a:p>
              </p:txBody>
            </p:sp>
            <p:sp>
              <p:nvSpPr>
                <p:cNvPr id="60" name="TextBox 13"/>
                <p:cNvSpPr txBox="1"/>
                <p:nvPr/>
              </p:nvSpPr>
              <p:spPr>
                <a:xfrm>
                  <a:off x="6072898" y="3185278"/>
                  <a:ext cx="1347596" cy="709183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 anchorCtr="0">
                  <a:noAutofit/>
                </a:bodyPr>
                <a:lstStyle/>
                <a:p>
                  <a:pPr marL="6003" algn="ctr" defTabSz="1152237">
                    <a:spcBef>
                      <a:spcPts val="1512"/>
                    </a:spcBef>
                    <a:defRPr/>
                  </a:pPr>
                  <a:r>
                    <a:rPr lang="en-GB" sz="1867" b="1" kern="0" dirty="0">
                      <a:solidFill>
                        <a:srgbClr val="4472C4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Téléphonique</a:t>
                  </a:r>
                </a:p>
              </p:txBody>
            </p:sp>
          </p:grpSp>
          <p:grpSp>
            <p:nvGrpSpPr>
              <p:cNvPr id="37" name="Group 14"/>
              <p:cNvGrpSpPr/>
              <p:nvPr/>
            </p:nvGrpSpPr>
            <p:grpSpPr>
              <a:xfrm>
                <a:off x="7526573" y="1723172"/>
                <a:ext cx="1347596" cy="3392350"/>
                <a:chOff x="7548942" y="922866"/>
                <a:chExt cx="1347596" cy="3392350"/>
              </a:xfrm>
            </p:grpSpPr>
            <p:pic>
              <p:nvPicPr>
                <p:cNvPr id="53" name="Picture 11" descr="http://www.aiche.org/sites/default/files/styles/aiche_content/public/images/page/lead/edit_calendar_ssk_47433454.jpg?itok=GOEK7rfr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duotone>
                    <a:srgbClr val="A5A5A5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985" r="5385"/>
                <a:stretch/>
              </p:blipFill>
              <p:spPr bwMode="auto">
                <a:xfrm>
                  <a:off x="7548942" y="1293544"/>
                  <a:ext cx="1347596" cy="11492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4" name="Text Placeholder 11"/>
                <p:cNvSpPr txBox="1">
                  <a:spLocks/>
                </p:cNvSpPr>
                <p:nvPr/>
              </p:nvSpPr>
              <p:spPr>
                <a:xfrm>
                  <a:off x="7548942" y="922866"/>
                  <a:ext cx="1347596" cy="3392350"/>
                </a:xfrm>
                <a:prstGeom prst="rect">
                  <a:avLst/>
                </a:prstGeom>
                <a:noFill/>
                <a:ln>
                  <a:solidFill>
                    <a:srgbClr val="A5A5A5"/>
                  </a:solidFill>
                </a:ln>
              </p:spPr>
              <p:txBody>
                <a:bodyPr anchor="ctr" anchorCtr="0"/>
                <a:lstStyle>
                  <a:defPPr>
                    <a:defRPr lang="en-US"/>
                  </a:defPPr>
                  <a:lvl1pPr indent="0" algn="ctr">
                    <a:lnSpc>
                      <a:spcPct val="1000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  <a:defRPr sz="1800" cap="all" baseline="0">
                      <a:solidFill>
                        <a:srgbClr val="FFFFFF"/>
                      </a:solidFill>
                    </a:defRPr>
                  </a:lvl1pPr>
                  <a:lvl2pPr marL="4763" indent="0">
                    <a:lnSpc>
                      <a:spcPct val="100000"/>
                    </a:lnSpc>
                    <a:spcBef>
                      <a:spcPts val="1200"/>
                    </a:spcBef>
                    <a:buFont typeface="Arial" panose="020B0604020202020204" pitchFamily="34" charset="0"/>
                    <a:buNone/>
                    <a:defRPr sz="1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2pPr>
                  <a:lvl3pPr marL="363538" indent="-274638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1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3pPr>
                  <a:lvl4pPr marL="725488" indent="-280988">
                    <a:lnSpc>
                      <a:spcPct val="95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4pPr>
                  <a:lvl5pPr marL="1074738" indent="-350838">
                    <a:lnSpc>
                      <a:spcPct val="90000"/>
                    </a:lnSpc>
                    <a:spcBef>
                      <a:spcPts val="300"/>
                    </a:spcBef>
                    <a:buFont typeface="Arial" panose="020B0604020202020204" pitchFamily="34" charset="0"/>
                    <a:buChar char="•"/>
                    <a:defRPr sz="1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5pPr>
                  <a:lvl6pPr marL="3736947" indent="-339722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/>
                  </a:lvl6pPr>
                  <a:lvl7pPr marL="4416392" indent="-339722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/>
                  </a:lvl7pPr>
                  <a:lvl8pPr marL="5095837" indent="-339722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/>
                  </a:lvl8pPr>
                  <a:lvl9pPr marL="5775282" indent="-339722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/>
                  </a:lvl9pPr>
                </a:lstStyle>
                <a:p>
                  <a:pPr defTabSz="1152237">
                    <a:defRPr/>
                  </a:pPr>
                  <a:endParaRPr lang="en-GB" sz="1512" kern="0" dirty="0">
                    <a:latin typeface="Calibri" panose="020F0502020204030204"/>
                  </a:endParaRPr>
                </a:p>
              </p:txBody>
            </p:sp>
            <p:sp>
              <p:nvSpPr>
                <p:cNvPr id="55" name="Text Placeholder 11"/>
                <p:cNvSpPr txBox="1">
                  <a:spLocks/>
                </p:cNvSpPr>
                <p:nvPr/>
              </p:nvSpPr>
              <p:spPr>
                <a:xfrm>
                  <a:off x="7548942" y="922866"/>
                  <a:ext cx="1347596" cy="383539"/>
                </a:xfrm>
                <a:prstGeom prst="rect">
                  <a:avLst/>
                </a:prstGeom>
                <a:solidFill>
                  <a:srgbClr val="14B2EC"/>
                </a:solidFill>
              </p:spPr>
              <p:txBody>
                <a:bodyPr anchor="ctr" anchorCtr="0"/>
                <a:lstStyle>
                  <a:defPPr>
                    <a:defRPr lang="en-US"/>
                  </a:defPPr>
                  <a:lvl1pPr indent="0" algn="ctr">
                    <a:lnSpc>
                      <a:spcPct val="1000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  <a:defRPr sz="1800" cap="all" baseline="0">
                      <a:solidFill>
                        <a:srgbClr val="FFFFFF"/>
                      </a:solidFill>
                    </a:defRPr>
                  </a:lvl1pPr>
                  <a:lvl2pPr marL="4763" indent="0">
                    <a:lnSpc>
                      <a:spcPct val="100000"/>
                    </a:lnSpc>
                    <a:spcBef>
                      <a:spcPts val="1200"/>
                    </a:spcBef>
                    <a:buFont typeface="Arial" panose="020B0604020202020204" pitchFamily="34" charset="0"/>
                    <a:buNone/>
                    <a:defRPr sz="1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2pPr>
                  <a:lvl3pPr marL="363538" indent="-274638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1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3pPr>
                  <a:lvl4pPr marL="725488" indent="-280988">
                    <a:lnSpc>
                      <a:spcPct val="95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4pPr>
                  <a:lvl5pPr marL="1074738" indent="-350838">
                    <a:lnSpc>
                      <a:spcPct val="90000"/>
                    </a:lnSpc>
                    <a:spcBef>
                      <a:spcPts val="300"/>
                    </a:spcBef>
                    <a:buFont typeface="Arial" panose="020B0604020202020204" pitchFamily="34" charset="0"/>
                    <a:buChar char="•"/>
                    <a:defRPr sz="1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5pPr>
                  <a:lvl6pPr marL="3736947" indent="-339722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/>
                  </a:lvl6pPr>
                  <a:lvl7pPr marL="4416392" indent="-339722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/>
                  </a:lvl7pPr>
                  <a:lvl8pPr marL="5095837" indent="-339722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/>
                  </a:lvl8pPr>
                  <a:lvl9pPr marL="5775282" indent="-339722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/>
                  </a:lvl9pPr>
                </a:lstStyle>
                <a:p>
                  <a:pPr defTabSz="1152237">
                    <a:defRPr/>
                  </a:pPr>
                  <a:r>
                    <a:rPr lang="fr-BE" sz="1512" kern="0" dirty="0">
                      <a:latin typeface="Calibri" panose="020F0502020204030204"/>
                    </a:rPr>
                    <a:t>Période du terrain</a:t>
                  </a:r>
                </a:p>
              </p:txBody>
            </p:sp>
            <p:sp>
              <p:nvSpPr>
                <p:cNvPr id="56" name="TextBox 18"/>
                <p:cNvSpPr txBox="1"/>
                <p:nvPr/>
              </p:nvSpPr>
              <p:spPr>
                <a:xfrm>
                  <a:off x="7548942" y="2972563"/>
                  <a:ext cx="1347596" cy="112166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 anchorCtr="0">
                  <a:noAutofit/>
                </a:bodyPr>
                <a:lstStyle/>
                <a:p>
                  <a:pPr algn="ctr" defTabSz="1152237">
                    <a:defRPr/>
                  </a:pPr>
                  <a:r>
                    <a:rPr lang="en-GB" sz="1764" kern="0" dirty="0">
                      <a:solidFill>
                        <a:srgbClr val="14B2E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DU:  </a:t>
                  </a:r>
                </a:p>
                <a:p>
                  <a:pPr algn="ctr" defTabSz="1152237">
                    <a:defRPr/>
                  </a:pPr>
                  <a:r>
                    <a:rPr lang="en-GB" sz="1764" b="1" kern="0" dirty="0">
                      <a:solidFill>
                        <a:srgbClr val="14B2E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06/05/2021 </a:t>
                  </a:r>
                </a:p>
                <a:p>
                  <a:pPr algn="ctr" defTabSz="1152237">
                    <a:defRPr/>
                  </a:pPr>
                  <a:endParaRPr lang="en-GB" sz="1387" b="1" kern="0" dirty="0">
                    <a:solidFill>
                      <a:srgbClr val="14B2EC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defTabSz="1152237">
                    <a:defRPr/>
                  </a:pPr>
                  <a:r>
                    <a:rPr lang="en-GB" sz="1764" kern="0" dirty="0">
                      <a:solidFill>
                        <a:srgbClr val="14B2E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AU: </a:t>
                  </a:r>
                </a:p>
                <a:p>
                  <a:pPr algn="ctr" defTabSz="1152237">
                    <a:defRPr/>
                  </a:pPr>
                  <a:r>
                    <a:rPr lang="en-GB" sz="1764" b="1" kern="0" dirty="0">
                      <a:solidFill>
                        <a:srgbClr val="14B2E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27/05/2021</a:t>
                  </a:r>
                </a:p>
              </p:txBody>
            </p:sp>
          </p:grpSp>
          <p:grpSp>
            <p:nvGrpSpPr>
              <p:cNvPr id="39" name="Group 29"/>
              <p:cNvGrpSpPr/>
              <p:nvPr/>
            </p:nvGrpSpPr>
            <p:grpSpPr>
              <a:xfrm>
                <a:off x="4523914" y="1723172"/>
                <a:ext cx="1380933" cy="3392350"/>
                <a:chOff x="1683920" y="922866"/>
                <a:chExt cx="1380933" cy="3392350"/>
              </a:xfrm>
            </p:grpSpPr>
            <p:pic>
              <p:nvPicPr>
                <p:cNvPr id="44" name="Picture 17" descr="http://blog.outlawsalesgroup.com/wp-content/uploads/2013/03/friends.jpg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duotone>
                    <a:srgbClr val="70AD47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1" r="27388"/>
                <a:stretch/>
              </p:blipFill>
              <p:spPr bwMode="auto">
                <a:xfrm>
                  <a:off x="1683920" y="1404889"/>
                  <a:ext cx="1347596" cy="10344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5" name="Text Placeholder 11"/>
                <p:cNvSpPr txBox="1">
                  <a:spLocks/>
                </p:cNvSpPr>
                <p:nvPr/>
              </p:nvSpPr>
              <p:spPr>
                <a:xfrm>
                  <a:off x="1683920" y="922866"/>
                  <a:ext cx="1347596" cy="3392350"/>
                </a:xfrm>
                <a:prstGeom prst="rect">
                  <a:avLst/>
                </a:prstGeom>
                <a:noFill/>
                <a:ln>
                  <a:solidFill>
                    <a:srgbClr val="439F9D"/>
                  </a:solidFill>
                </a:ln>
              </p:spPr>
              <p:txBody>
                <a:bodyPr anchor="ctr" anchorCtr="0"/>
                <a:lstStyle>
                  <a:defPPr>
                    <a:defRPr lang="en-US"/>
                  </a:defPPr>
                  <a:lvl1pPr indent="0" algn="ctr">
                    <a:lnSpc>
                      <a:spcPct val="1000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  <a:defRPr sz="1800" cap="all" baseline="0">
                      <a:solidFill>
                        <a:srgbClr val="FFFFFF"/>
                      </a:solidFill>
                    </a:defRPr>
                  </a:lvl1pPr>
                  <a:lvl2pPr marL="4763" indent="0">
                    <a:lnSpc>
                      <a:spcPct val="100000"/>
                    </a:lnSpc>
                    <a:spcBef>
                      <a:spcPts val="1200"/>
                    </a:spcBef>
                    <a:buFont typeface="Arial" panose="020B0604020202020204" pitchFamily="34" charset="0"/>
                    <a:buNone/>
                    <a:defRPr sz="1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2pPr>
                  <a:lvl3pPr marL="363538" indent="-274638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1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3pPr>
                  <a:lvl4pPr marL="725488" indent="-280988">
                    <a:lnSpc>
                      <a:spcPct val="95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4pPr>
                  <a:lvl5pPr marL="1074738" indent="-350838">
                    <a:lnSpc>
                      <a:spcPct val="90000"/>
                    </a:lnSpc>
                    <a:spcBef>
                      <a:spcPts val="300"/>
                    </a:spcBef>
                    <a:buFont typeface="Arial" panose="020B0604020202020204" pitchFamily="34" charset="0"/>
                    <a:buChar char="•"/>
                    <a:defRPr sz="1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5pPr>
                  <a:lvl6pPr marL="3736947" indent="-339722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/>
                  </a:lvl6pPr>
                  <a:lvl7pPr marL="4416392" indent="-339722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/>
                  </a:lvl7pPr>
                  <a:lvl8pPr marL="5095837" indent="-339722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/>
                  </a:lvl8pPr>
                  <a:lvl9pPr marL="5775282" indent="-339722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/>
                  </a:lvl9pPr>
                </a:lstStyle>
                <a:p>
                  <a:pPr defTabSz="1152237">
                    <a:defRPr/>
                  </a:pPr>
                  <a:endParaRPr lang="en-GB" sz="1512" kern="0" dirty="0">
                    <a:latin typeface="Calibri" panose="020F0502020204030204"/>
                  </a:endParaRPr>
                </a:p>
              </p:txBody>
            </p:sp>
            <p:sp>
              <p:nvSpPr>
                <p:cNvPr id="46" name="Text Placeholder 11"/>
                <p:cNvSpPr txBox="1">
                  <a:spLocks/>
                </p:cNvSpPr>
                <p:nvPr/>
              </p:nvSpPr>
              <p:spPr>
                <a:xfrm>
                  <a:off x="1683920" y="922866"/>
                  <a:ext cx="1347596" cy="383539"/>
                </a:xfrm>
                <a:prstGeom prst="rect">
                  <a:avLst/>
                </a:prstGeom>
                <a:solidFill>
                  <a:srgbClr val="4472C4">
                    <a:lumMod val="60000"/>
                    <a:lumOff val="40000"/>
                  </a:srgbClr>
                </a:solidFill>
                <a:ln>
                  <a:solidFill>
                    <a:srgbClr val="439F9D"/>
                  </a:solidFill>
                </a:ln>
              </p:spPr>
              <p:txBody>
                <a:bodyPr anchor="ctr" anchorCtr="0"/>
                <a:lstStyle>
                  <a:lvl1pPr marL="0" indent="0" algn="l" defTabSz="1358890" rtl="0" eaLnBrk="1" latinLnBrk="0" hangingPunct="1">
                    <a:lnSpc>
                      <a:spcPct val="90000"/>
                    </a:lnSpc>
                    <a:spcBef>
                      <a:spcPts val="2400"/>
                    </a:spcBef>
                    <a:buFont typeface="Arial" panose="020B0604020202020204" pitchFamily="34" charset="0"/>
                    <a:buNone/>
                    <a:defRPr sz="2400" kern="1200" cap="all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763" indent="0" algn="l" defTabSz="1358890" rtl="0" eaLnBrk="1" latinLnBrk="0" hangingPunct="1">
                    <a:lnSpc>
                      <a:spcPct val="100000"/>
                    </a:lnSpc>
                    <a:spcBef>
                      <a:spcPts val="12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63538" indent="-274638" algn="l" defTabSz="1358890" rtl="0" eaLnBrk="1" latinLnBrk="0" hangingPunct="1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25488" indent="-280988" algn="l" defTabSz="1358890" rtl="0" eaLnBrk="1" latinLnBrk="0" hangingPunct="1">
                    <a:lnSpc>
                      <a:spcPct val="95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074738" indent="-350838" algn="l" defTabSz="135889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736947" indent="-339722" algn="l" defTabSz="135889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4416392" indent="-339722" algn="l" defTabSz="135889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5095837" indent="-339722" algn="l" defTabSz="135889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775282" indent="-339722" algn="l" defTabSz="135889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811808">
                    <a:lnSpc>
                      <a:spcPct val="100000"/>
                    </a:lnSpc>
                    <a:spcBef>
                      <a:spcPts val="0"/>
                    </a:spcBef>
                    <a:defRPr/>
                  </a:pPr>
                  <a:r>
                    <a:rPr lang="fr-BE" sz="1512" dirty="0">
                      <a:solidFill>
                        <a:srgbClr val="FFFFFF"/>
                      </a:solidFill>
                      <a:latin typeface="Calibri" panose="020F0502020204030204"/>
                    </a:rPr>
                    <a:t>DESCRIPTION DE L’ECHANTILLON</a:t>
                  </a:r>
                </a:p>
              </p:txBody>
            </p:sp>
            <p:sp>
              <p:nvSpPr>
                <p:cNvPr id="47" name="TextBox 33"/>
                <p:cNvSpPr txBox="1"/>
                <p:nvPr/>
              </p:nvSpPr>
              <p:spPr>
                <a:xfrm>
                  <a:off x="1717257" y="3094805"/>
                  <a:ext cx="1347596" cy="103448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ctr" anchorCtr="0">
                  <a:noAutofit/>
                </a:bodyPr>
                <a:lstStyle/>
                <a:p>
                  <a:pPr marL="6003" algn="ctr" defTabSz="1152237">
                    <a:spcBef>
                      <a:spcPts val="1512"/>
                    </a:spcBef>
                    <a:defRPr/>
                  </a:pPr>
                  <a:r>
                    <a:rPr lang="fr-BE" sz="1867" kern="0" dirty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Professionnels</a:t>
                  </a:r>
                </a:p>
                <a:p>
                  <a:pPr marL="6003" algn="ctr" defTabSz="1152237">
                    <a:spcBef>
                      <a:spcPts val="1512"/>
                    </a:spcBef>
                    <a:defRPr/>
                  </a:pPr>
                  <a:br>
                    <a:rPr lang="fr-BE" sz="1867" kern="0" dirty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fr-BE" sz="1867" kern="0" dirty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dont</a:t>
                  </a:r>
                  <a:r>
                    <a:rPr lang="fr-BE" sz="1867" b="1" kern="0" dirty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157 </a:t>
                  </a:r>
                  <a:r>
                    <a:rPr lang="fr-BE" sz="1867" kern="0" dirty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indépendants en personnes physiques</a:t>
                  </a:r>
                </a:p>
                <a:p>
                  <a:pPr marL="6003" algn="ctr" defTabSz="1152237">
                    <a:spcBef>
                      <a:spcPts val="1512"/>
                    </a:spcBef>
                    <a:defRPr/>
                  </a:pPr>
                  <a:endParaRPr lang="fr-BE" sz="1867" kern="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TextBox 34"/>
                <p:cNvSpPr txBox="1"/>
                <p:nvPr/>
              </p:nvSpPr>
              <p:spPr>
                <a:xfrm>
                  <a:off x="1717257" y="2956796"/>
                  <a:ext cx="1347596" cy="709183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 anchorCtr="0">
                  <a:noAutofit/>
                </a:bodyPr>
                <a:lstStyle/>
                <a:p>
                  <a:pPr marL="6003" algn="ctr" defTabSz="1152237">
                    <a:spcBef>
                      <a:spcPts val="1512"/>
                    </a:spcBef>
                    <a:defRPr/>
                  </a:pPr>
                  <a:r>
                    <a:rPr lang="fr-BE" sz="2400" b="1" kern="0" dirty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 = 354</a:t>
                  </a:r>
                </a:p>
              </p:txBody>
            </p:sp>
          </p:grpSp>
          <p:pic>
            <p:nvPicPr>
              <p:cNvPr id="41" name="Picture 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41322" y="2125395"/>
                <a:ext cx="1332848" cy="1192600"/>
              </a:xfrm>
              <a:prstGeom prst="rect">
                <a:avLst/>
              </a:prstGeom>
            </p:spPr>
          </p:pic>
          <p:pic>
            <p:nvPicPr>
              <p:cNvPr id="42" name="Picture 30" descr="Afficher les informations sur l'image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7545" y="2125394"/>
                <a:ext cx="1312863" cy="1114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B93EDB7E-8D18-42E3-8EA2-9B6E6EBB1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94028" y="1880919"/>
              <a:ext cx="1698066" cy="1484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108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90274A3-DED2-4E59-B828-ED1FF80908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2" b="30452"/>
          <a:stretch/>
        </p:blipFill>
        <p:spPr>
          <a:xfrm>
            <a:off x="4956921" y="0"/>
            <a:ext cx="6625480" cy="494930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3A964-41F6-40F6-ADC9-0607CE0474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EE7079"/>
          </a:solidFill>
        </p:spPr>
        <p:txBody>
          <a:bodyPr/>
          <a:lstStyle/>
          <a:p>
            <a:r>
              <a:rPr lang="fr-BE" dirty="0"/>
              <a:t>Les professionnels</a:t>
            </a:r>
            <a:br>
              <a:rPr lang="fr-BE" dirty="0"/>
            </a:br>
            <a:r>
              <a:rPr lang="fr-BE" dirty="0"/>
              <a:t>et leur business face à la crise COVID-19</a:t>
            </a:r>
          </a:p>
        </p:txBody>
      </p:sp>
    </p:spTree>
    <p:extLst>
      <p:ext uri="{BB962C8B-B14F-4D97-AF65-F5344CB8AC3E}">
        <p14:creationId xmlns:p14="http://schemas.microsoft.com/office/powerpoint/2010/main" val="3487570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91819" y="452669"/>
            <a:ext cx="11222096" cy="720080"/>
          </a:xfrm>
        </p:spPr>
        <p:txBody>
          <a:bodyPr/>
          <a:lstStyle/>
          <a:p>
            <a:r>
              <a:rPr lang="fr-BE" sz="2933" dirty="0">
                <a:solidFill>
                  <a:srgbClr val="003665"/>
                </a:solidFill>
                <a:latin typeface="ITC Lubalin Graph Std" panose="02060703020205020404" pitchFamily="18" charset="0"/>
              </a:rPr>
              <a:t>Depuis combien de temps avez-vous lancé votre business 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5A7CF98-E399-477B-BE0D-02BDC82360BB}" type="slidenum">
              <a:rPr lang="nl-BE" smtClean="0"/>
              <a:pPr>
                <a:defRPr/>
              </a:pPr>
              <a:t>6</a:t>
            </a:fld>
            <a:endParaRPr lang="nl-BE" dirty="0"/>
          </a:p>
        </p:txBody>
      </p:sp>
      <p:sp>
        <p:nvSpPr>
          <p:cNvPr id="9" name="Rectangle 8"/>
          <p:cNvSpPr/>
          <p:nvPr/>
        </p:nvSpPr>
        <p:spPr>
          <a:xfrm>
            <a:off x="10685402" y="5637246"/>
            <a:ext cx="1497623" cy="10842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8" descr="CBC_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38" y="6103249"/>
            <a:ext cx="697277" cy="5450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9E1A77-27A8-4FD0-8FB3-7A89552229D8}"/>
              </a:ext>
            </a:extLst>
          </p:cNvPr>
          <p:cNvSpPr/>
          <p:nvPr/>
        </p:nvSpPr>
        <p:spPr>
          <a:xfrm>
            <a:off x="5519936" y="68627"/>
            <a:ext cx="1152128" cy="2400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graphicFrame>
        <p:nvGraphicFramePr>
          <p:cNvPr id="16" name="Chart 8">
            <a:extLst>
              <a:ext uri="{FF2B5EF4-FFF2-40B4-BE49-F238E27FC236}">
                <a16:creationId xmlns:a16="http://schemas.microsoft.com/office/drawing/2014/main" id="{6B9EADA6-72E6-4E16-9295-2BCA04204A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3829810"/>
              </p:ext>
            </p:extLst>
          </p:nvPr>
        </p:nvGraphicFramePr>
        <p:xfrm>
          <a:off x="56876" y="1621340"/>
          <a:ext cx="7191252" cy="4183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7">
            <a:extLst>
              <a:ext uri="{FF2B5EF4-FFF2-40B4-BE49-F238E27FC236}">
                <a16:creationId xmlns:a16="http://schemas.microsoft.com/office/drawing/2014/main" id="{C886CF72-BE65-41CF-B95D-6808CB91C8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5940263"/>
              </p:ext>
            </p:extLst>
          </p:nvPr>
        </p:nvGraphicFramePr>
        <p:xfrm>
          <a:off x="8306427" y="2618395"/>
          <a:ext cx="2400267" cy="3220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69BD47E-97A3-47C9-8130-8ECF1A74EB25}"/>
              </a:ext>
            </a:extLst>
          </p:cNvPr>
          <p:cNvSpPr/>
          <p:nvPr/>
        </p:nvSpPr>
        <p:spPr>
          <a:xfrm>
            <a:off x="8210416" y="2070979"/>
            <a:ext cx="2737112" cy="4244227"/>
          </a:xfrm>
          <a:prstGeom prst="roundRect">
            <a:avLst/>
          </a:prstGeom>
          <a:noFill/>
          <a:ln w="3175">
            <a:solidFill>
              <a:srgbClr val="14B2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DC9F4-FC92-46B7-9FC7-EE979D5E5714}"/>
              </a:ext>
            </a:extLst>
          </p:cNvPr>
          <p:cNvSpPr/>
          <p:nvPr/>
        </p:nvSpPr>
        <p:spPr>
          <a:xfrm>
            <a:off x="8596328" y="2089356"/>
            <a:ext cx="21443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dirty="0">
                <a:solidFill>
                  <a:srgbClr val="14B2EC"/>
                </a:solidFill>
                <a:latin typeface="ITC Lubalin Graph Std" panose="02060703020205020404" pitchFamily="18" charset="0"/>
              </a:rPr>
              <a:t>Indépendants en </a:t>
            </a:r>
          </a:p>
          <a:p>
            <a:pPr algn="ctr"/>
            <a:r>
              <a:rPr lang="fr-BE" dirty="0">
                <a:solidFill>
                  <a:srgbClr val="14B2EC"/>
                </a:solidFill>
                <a:latin typeface="ITC Lubalin Graph Std" panose="02060703020205020404" pitchFamily="18" charset="0"/>
              </a:rPr>
              <a:t>personnes physiques</a:t>
            </a:r>
            <a:endParaRPr lang="fr-BE" dirty="0">
              <a:solidFill>
                <a:srgbClr val="14B2EC"/>
              </a:solidFill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AA546877-B422-42C5-896C-571382DE044A}"/>
              </a:ext>
            </a:extLst>
          </p:cNvPr>
          <p:cNvSpPr/>
          <p:nvPr/>
        </p:nvSpPr>
        <p:spPr>
          <a:xfrm>
            <a:off x="4725506" y="1878151"/>
            <a:ext cx="5541816" cy="1920000"/>
          </a:xfrm>
          <a:prstGeom prst="arc">
            <a:avLst>
              <a:gd name="adj1" fmla="val 11774368"/>
              <a:gd name="adj2" fmla="val 15985600"/>
            </a:avLst>
          </a:prstGeom>
          <a:ln w="12700" cap="flat" cmpd="sng" algn="ctr">
            <a:solidFill>
              <a:srgbClr val="14B2EC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" name="Titre 3">
            <a:extLst>
              <a:ext uri="{FF2B5EF4-FFF2-40B4-BE49-F238E27FC236}">
                <a16:creationId xmlns:a16="http://schemas.microsoft.com/office/drawing/2014/main" id="{EBEC34E4-4040-4C20-ACB4-4E1E0B999222}"/>
              </a:ext>
            </a:extLst>
          </p:cNvPr>
          <p:cNvSpPr txBox="1">
            <a:spLocks/>
          </p:cNvSpPr>
          <p:nvPr/>
        </p:nvSpPr>
        <p:spPr>
          <a:xfrm>
            <a:off x="7248128" y="1182489"/>
            <a:ext cx="4540584" cy="720080"/>
          </a:xfrm>
          <a:prstGeom prst="rect">
            <a:avLst/>
          </a:prstGeom>
        </p:spPr>
        <p:txBody>
          <a:bodyPr vert="horz" lIns="0" tIns="60960" rIns="121920" bIns="60960" rtlCol="0" anchor="t" anchorCtr="0">
            <a:noAutofit/>
          </a:bodyPr>
          <a:lstStyle>
            <a:lvl1pPr algn="l" defTabSz="41148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000" b="1" kern="1200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fr-BE" sz="1867">
                <a:solidFill>
                  <a:srgbClr val="003665"/>
                </a:solidFill>
                <a:latin typeface="ITC Lubalin Graph Std" panose="02060703020205020404" pitchFamily="18" charset="0"/>
              </a:rPr>
              <a:t>Vous êtes-vous lancé en tant qu’indépendant à la suite de la crise du COVID-19 ?</a:t>
            </a:r>
            <a:endParaRPr lang="fr-BE" sz="1867" dirty="0">
              <a:solidFill>
                <a:srgbClr val="003665"/>
              </a:solidFill>
              <a:latin typeface="ITC Lubalin Graph Std" panose="020607030202050204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6CBCAC-C1FE-4B4C-BCC1-57F69B67C26B}"/>
              </a:ext>
            </a:extLst>
          </p:cNvPr>
          <p:cNvSpPr/>
          <p:nvPr/>
        </p:nvSpPr>
        <p:spPr>
          <a:xfrm>
            <a:off x="8386708" y="5769739"/>
            <a:ext cx="24962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>
                <a:solidFill>
                  <a:srgbClr val="14B2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  Indépendants en PP depuis moins d’un an (n=24)</a:t>
            </a:r>
            <a:endParaRPr lang="fr-BE" sz="24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B8AD356-ACB9-43AA-BE85-64F5B0E429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7161" y="5895813"/>
            <a:ext cx="288032" cy="288032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96A9448-C649-47AE-981C-DE6893C9B77D}"/>
              </a:ext>
            </a:extLst>
          </p:cNvPr>
          <p:cNvSpPr txBox="1">
            <a:spLocks/>
          </p:cNvSpPr>
          <p:nvPr/>
        </p:nvSpPr>
        <p:spPr>
          <a:xfrm>
            <a:off x="1150738" y="6459283"/>
            <a:ext cx="11042651" cy="20807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  Professionnels (n=354) dont </a:t>
            </a:r>
            <a:r>
              <a:rPr lang="fr-BE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</a:t>
            </a:r>
            <a:r>
              <a:rPr lang="fr-BE" sz="1200" dirty="0">
                <a:solidFill>
                  <a:srgbClr val="14B2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épendants en personnes physiques (n=157)</a:t>
            </a:r>
          </a:p>
        </p:txBody>
      </p:sp>
    </p:spTree>
    <p:extLst>
      <p:ext uri="{BB962C8B-B14F-4D97-AF65-F5344CB8AC3E}">
        <p14:creationId xmlns:p14="http://schemas.microsoft.com/office/powerpoint/2010/main" val="2643242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91819" y="356659"/>
            <a:ext cx="11222096" cy="720080"/>
          </a:xfrm>
        </p:spPr>
        <p:txBody>
          <a:bodyPr/>
          <a:lstStyle/>
          <a:p>
            <a:r>
              <a:rPr lang="fr-BE" sz="2933" dirty="0">
                <a:solidFill>
                  <a:srgbClr val="003665"/>
                </a:solidFill>
                <a:latin typeface="ITC Lubalin Graph Std" panose="02060703020205020404" pitchFamily="18" charset="0"/>
              </a:rPr>
              <a:t>Avez-vous pu maintenir votre activité depuis le début de la crise du COVID-19 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5A7CF98-E399-477B-BE0D-02BDC82360BB}" type="slidenum">
              <a:rPr lang="nl-BE" smtClean="0"/>
              <a:pPr algn="ctr">
                <a:defRPr/>
              </a:pPr>
              <a:t>7</a:t>
            </a:fld>
            <a:endParaRPr lang="nl-BE" dirty="0"/>
          </a:p>
        </p:txBody>
      </p:sp>
      <p:sp>
        <p:nvSpPr>
          <p:cNvPr id="9" name="Rectangle 8"/>
          <p:cNvSpPr/>
          <p:nvPr/>
        </p:nvSpPr>
        <p:spPr>
          <a:xfrm>
            <a:off x="10685402" y="5637246"/>
            <a:ext cx="1497623" cy="10842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8" descr="CBC_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38" y="6103249"/>
            <a:ext cx="697277" cy="545055"/>
          </a:xfrm>
          <a:prstGeom prst="rect">
            <a:avLst/>
          </a:prstGeom>
        </p:spPr>
      </p:pic>
      <p:graphicFrame>
        <p:nvGraphicFramePr>
          <p:cNvPr id="18" name="Chart 6">
            <a:extLst>
              <a:ext uri="{FF2B5EF4-FFF2-40B4-BE49-F238E27FC236}">
                <a16:creationId xmlns:a16="http://schemas.microsoft.com/office/drawing/2014/main" id="{81830500-7673-42D8-8DD4-34205BA0B5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862457"/>
              </p:ext>
            </p:extLst>
          </p:nvPr>
        </p:nvGraphicFramePr>
        <p:xfrm>
          <a:off x="1988322" y="1926517"/>
          <a:ext cx="3840000" cy="4299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9" name="Picture 9">
            <a:extLst>
              <a:ext uri="{FF2B5EF4-FFF2-40B4-BE49-F238E27FC236}">
                <a16:creationId xmlns:a16="http://schemas.microsoft.com/office/drawing/2014/main" id="{C21DF7D1-8AD7-4978-8824-1CFB2BE1E0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00" y="2478935"/>
            <a:ext cx="1200000" cy="1200000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76F05C1D-CC25-46CF-8213-F5A517B2CB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111" y="3206221"/>
            <a:ext cx="1200000" cy="120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9E1A77-27A8-4FD0-8FB3-7A89552229D8}"/>
              </a:ext>
            </a:extLst>
          </p:cNvPr>
          <p:cNvSpPr/>
          <p:nvPr/>
        </p:nvSpPr>
        <p:spPr>
          <a:xfrm>
            <a:off x="5519936" y="68627"/>
            <a:ext cx="1152128" cy="2400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graphicFrame>
        <p:nvGraphicFramePr>
          <p:cNvPr id="21" name="Chart 6">
            <a:extLst>
              <a:ext uri="{FF2B5EF4-FFF2-40B4-BE49-F238E27FC236}">
                <a16:creationId xmlns:a16="http://schemas.microsoft.com/office/drawing/2014/main" id="{DFA06024-CFB4-456E-8966-4326D4D81A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1864962"/>
              </p:ext>
            </p:extLst>
          </p:nvPr>
        </p:nvGraphicFramePr>
        <p:xfrm>
          <a:off x="7996039" y="2011151"/>
          <a:ext cx="2825975" cy="3619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E9BA8B2-44CE-48AC-89ED-550BF12433CB}"/>
              </a:ext>
            </a:extLst>
          </p:cNvPr>
          <p:cNvSpPr/>
          <p:nvPr/>
        </p:nvSpPr>
        <p:spPr>
          <a:xfrm>
            <a:off x="7974549" y="1405651"/>
            <a:ext cx="2710855" cy="4519627"/>
          </a:xfrm>
          <a:prstGeom prst="roundRect">
            <a:avLst/>
          </a:prstGeom>
          <a:noFill/>
          <a:ln w="3175">
            <a:solidFill>
              <a:srgbClr val="14B2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E33F1E-4B39-4FF0-9094-84B7D9FA03E7}"/>
              </a:ext>
            </a:extLst>
          </p:cNvPr>
          <p:cNvSpPr/>
          <p:nvPr/>
        </p:nvSpPr>
        <p:spPr>
          <a:xfrm>
            <a:off x="7916987" y="1497089"/>
            <a:ext cx="2825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b="1" dirty="0">
                <a:solidFill>
                  <a:srgbClr val="14B2EC"/>
                </a:solidFill>
                <a:latin typeface="ITC Lubalin Graph Std" panose="02060703020205020404" pitchFamily="18" charset="0"/>
              </a:rPr>
              <a:t>Indépendants en personnes physiques</a:t>
            </a:r>
            <a:endParaRPr lang="fr-BE" sz="2000" b="1" dirty="0">
              <a:solidFill>
                <a:srgbClr val="14B2EC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14CEFF-8AE5-498D-B67E-176688039B8C}"/>
              </a:ext>
            </a:extLst>
          </p:cNvPr>
          <p:cNvSpPr/>
          <p:nvPr/>
        </p:nvSpPr>
        <p:spPr>
          <a:xfrm>
            <a:off x="2852989" y="1611041"/>
            <a:ext cx="21194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b="1" dirty="0">
                <a:solidFill>
                  <a:srgbClr val="003665"/>
                </a:solidFill>
                <a:latin typeface="ITC Lubalin Graph Std" panose="02060703020205020404" pitchFamily="18" charset="0"/>
              </a:rPr>
              <a:t>Professionnels</a:t>
            </a:r>
            <a:endParaRPr lang="fr-BE" sz="2000" b="1" dirty="0">
              <a:solidFill>
                <a:srgbClr val="003665"/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D8E1B333-B1B4-4B95-AAFA-FB63734C78D9}"/>
              </a:ext>
            </a:extLst>
          </p:cNvPr>
          <p:cNvSpPr/>
          <p:nvPr/>
        </p:nvSpPr>
        <p:spPr>
          <a:xfrm>
            <a:off x="4682643" y="1446484"/>
            <a:ext cx="5541816" cy="1920000"/>
          </a:xfrm>
          <a:prstGeom prst="arc">
            <a:avLst>
              <a:gd name="adj1" fmla="val 11774368"/>
              <a:gd name="adj2" fmla="val 15985600"/>
            </a:avLst>
          </a:prstGeom>
          <a:ln w="12700" cap="flat" cmpd="sng" algn="ctr">
            <a:solidFill>
              <a:srgbClr val="14B2EC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4159806-7720-446F-95B6-3447BF5A4ABA}"/>
              </a:ext>
            </a:extLst>
          </p:cNvPr>
          <p:cNvSpPr txBox="1">
            <a:spLocks/>
          </p:cNvSpPr>
          <p:nvPr/>
        </p:nvSpPr>
        <p:spPr>
          <a:xfrm>
            <a:off x="1150738" y="6459283"/>
            <a:ext cx="11042651" cy="20807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  Professionnels (n=354) dont </a:t>
            </a:r>
            <a:r>
              <a:rPr lang="fr-BE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</a:t>
            </a:r>
            <a:r>
              <a:rPr lang="fr-BE" sz="1200" dirty="0">
                <a:solidFill>
                  <a:srgbClr val="14B2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épendants en personnes physiques (n=157)</a:t>
            </a:r>
          </a:p>
        </p:txBody>
      </p:sp>
    </p:spTree>
    <p:extLst>
      <p:ext uri="{BB962C8B-B14F-4D97-AF65-F5344CB8AC3E}">
        <p14:creationId xmlns:p14="http://schemas.microsoft.com/office/powerpoint/2010/main" val="2336762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BDAFA1A-6225-44A3-B590-7AACF7CD2E94}"/>
              </a:ext>
            </a:extLst>
          </p:cNvPr>
          <p:cNvSpPr/>
          <p:nvPr/>
        </p:nvSpPr>
        <p:spPr>
          <a:xfrm>
            <a:off x="10685402" y="5637246"/>
            <a:ext cx="1497623" cy="10842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" name="Picture 8" descr="CBC_RGB.eps">
            <a:extLst>
              <a:ext uri="{FF2B5EF4-FFF2-40B4-BE49-F238E27FC236}">
                <a16:creationId xmlns:a16="http://schemas.microsoft.com/office/drawing/2014/main" id="{5B5B3A6F-B269-4FD6-9048-4DCD2C0EF3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38" y="6103249"/>
            <a:ext cx="697277" cy="545055"/>
          </a:xfrm>
          <a:prstGeom prst="rect">
            <a:avLst/>
          </a:prstGeom>
        </p:spPr>
      </p:pic>
      <p:sp>
        <p:nvSpPr>
          <p:cNvPr id="21" name="Titre 3">
            <a:extLst>
              <a:ext uri="{FF2B5EF4-FFF2-40B4-BE49-F238E27FC236}">
                <a16:creationId xmlns:a16="http://schemas.microsoft.com/office/drawing/2014/main" id="{D0BD8192-CEEF-4CD3-B694-AF8D0E90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19" y="452669"/>
            <a:ext cx="11222096" cy="720080"/>
          </a:xfrm>
        </p:spPr>
        <p:txBody>
          <a:bodyPr/>
          <a:lstStyle/>
          <a:p>
            <a:r>
              <a:rPr lang="fr-BE" sz="2933" dirty="0">
                <a:solidFill>
                  <a:srgbClr val="003665"/>
                </a:solidFill>
                <a:latin typeface="ITC Lubalin Graph Std" panose="02060703020205020404" pitchFamily="18" charset="0"/>
              </a:rPr>
              <a:t>Suite à la crise du COVID-19, avez-vous réinventé votre business 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EB0D48-A3E8-4531-A904-FE827D291C56}"/>
              </a:ext>
            </a:extLst>
          </p:cNvPr>
          <p:cNvSpPr/>
          <p:nvPr/>
        </p:nvSpPr>
        <p:spPr>
          <a:xfrm>
            <a:off x="5519936" y="68627"/>
            <a:ext cx="1152128" cy="197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graphicFrame>
        <p:nvGraphicFramePr>
          <p:cNvPr id="24" name="Chart 15">
            <a:extLst>
              <a:ext uri="{FF2B5EF4-FFF2-40B4-BE49-F238E27FC236}">
                <a16:creationId xmlns:a16="http://schemas.microsoft.com/office/drawing/2014/main" id="{7FCAF914-0735-4DA9-B26B-803510C721DB}"/>
              </a:ext>
            </a:extLst>
          </p:cNvPr>
          <p:cNvGraphicFramePr/>
          <p:nvPr/>
        </p:nvGraphicFramePr>
        <p:xfrm>
          <a:off x="1772009" y="1630362"/>
          <a:ext cx="4812561" cy="4213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Chart 7">
            <a:extLst>
              <a:ext uri="{FF2B5EF4-FFF2-40B4-BE49-F238E27FC236}">
                <a16:creationId xmlns:a16="http://schemas.microsoft.com/office/drawing/2014/main" id="{3AC50FE2-5A53-4A7E-A30D-2BD463BA8284}"/>
              </a:ext>
            </a:extLst>
          </p:cNvPr>
          <p:cNvGraphicFramePr/>
          <p:nvPr/>
        </p:nvGraphicFramePr>
        <p:xfrm>
          <a:off x="8019724" y="2564552"/>
          <a:ext cx="2400267" cy="3220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ZoneTexte 28">
            <a:extLst>
              <a:ext uri="{FF2B5EF4-FFF2-40B4-BE49-F238E27FC236}">
                <a16:creationId xmlns:a16="http://schemas.microsoft.com/office/drawing/2014/main" id="{1CA53507-4151-47DD-BFF8-1EE3C1326377}"/>
              </a:ext>
            </a:extLst>
          </p:cNvPr>
          <p:cNvSpPr txBox="1"/>
          <p:nvPr/>
        </p:nvSpPr>
        <p:spPr>
          <a:xfrm>
            <a:off x="5062899" y="4765973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EE707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011529C-3D1F-4ACD-AAA2-FBCB815A29F0}"/>
              </a:ext>
            </a:extLst>
          </p:cNvPr>
          <p:cNvSpPr txBox="1"/>
          <p:nvPr/>
        </p:nvSpPr>
        <p:spPr>
          <a:xfrm>
            <a:off x="2461504" y="2333719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009985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Oui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F5D25A86-033A-4F96-AB9E-79A291FB3C2E}"/>
              </a:ext>
            </a:extLst>
          </p:cNvPr>
          <p:cNvSpPr/>
          <p:nvPr/>
        </p:nvSpPr>
        <p:spPr>
          <a:xfrm>
            <a:off x="7728181" y="1713588"/>
            <a:ext cx="2811464" cy="4244227"/>
          </a:xfrm>
          <a:prstGeom prst="roundRect">
            <a:avLst/>
          </a:prstGeom>
          <a:noFill/>
          <a:ln w="3175">
            <a:solidFill>
              <a:srgbClr val="14B2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2D3DE29-7AC5-4378-8872-B579285A09A0}"/>
              </a:ext>
            </a:extLst>
          </p:cNvPr>
          <p:cNvSpPr/>
          <p:nvPr/>
        </p:nvSpPr>
        <p:spPr>
          <a:xfrm>
            <a:off x="7824192" y="1784852"/>
            <a:ext cx="2715453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133" dirty="0">
                <a:solidFill>
                  <a:srgbClr val="14B2EC"/>
                </a:solidFill>
                <a:latin typeface="ITC Lubalin Graph Std" panose="02060703020205020404" pitchFamily="18" charset="0"/>
              </a:rPr>
              <a:t>Indépendants en personnes physiques</a:t>
            </a:r>
            <a:endParaRPr lang="fr-BE" sz="2133" dirty="0">
              <a:solidFill>
                <a:srgbClr val="14B2EC"/>
              </a:solidFill>
            </a:endParaRPr>
          </a:p>
        </p:txBody>
      </p:sp>
      <p:sp>
        <p:nvSpPr>
          <p:cNvPr id="34" name="Espace réservé du numéro de diapositive 4">
            <a:extLst>
              <a:ext uri="{FF2B5EF4-FFF2-40B4-BE49-F238E27FC236}">
                <a16:creationId xmlns:a16="http://schemas.microsoft.com/office/drawing/2014/main" id="{715F515B-A060-493F-99F2-51186A28E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9349" y="6356351"/>
            <a:ext cx="828576" cy="287259"/>
          </a:xfrm>
        </p:spPr>
        <p:txBody>
          <a:bodyPr/>
          <a:lstStyle/>
          <a:p>
            <a:pPr algn="ctr">
              <a:defRPr/>
            </a:pPr>
            <a:fld id="{85A7CF98-E399-477B-BE0D-02BDC82360BB}" type="slidenum">
              <a:rPr lang="nl-BE" smtClean="0"/>
              <a:pPr algn="ctr">
                <a:defRPr/>
              </a:pPr>
              <a:t>8</a:t>
            </a:fld>
            <a:endParaRPr lang="nl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4D418B-0845-4D3D-B02D-A10D0A78C8C1}"/>
              </a:ext>
            </a:extLst>
          </p:cNvPr>
          <p:cNvSpPr/>
          <p:nvPr/>
        </p:nvSpPr>
        <p:spPr>
          <a:xfrm>
            <a:off x="3325600" y="1781986"/>
            <a:ext cx="21194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dirty="0">
                <a:solidFill>
                  <a:srgbClr val="003665"/>
                </a:solidFill>
                <a:latin typeface="ITC Lubalin Graph Std" panose="02060703020205020404" pitchFamily="18" charset="0"/>
              </a:rPr>
              <a:t>Professionnels</a:t>
            </a:r>
            <a:endParaRPr lang="fr-BE" sz="2000" dirty="0">
              <a:solidFill>
                <a:srgbClr val="003665"/>
              </a:solidFill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02523B59-1380-48B4-A868-4839C1EF6768}"/>
              </a:ext>
            </a:extLst>
          </p:cNvPr>
          <p:cNvSpPr/>
          <p:nvPr/>
        </p:nvSpPr>
        <p:spPr>
          <a:xfrm>
            <a:off x="4811516" y="1573647"/>
            <a:ext cx="5541816" cy="1920000"/>
          </a:xfrm>
          <a:prstGeom prst="arc">
            <a:avLst>
              <a:gd name="adj1" fmla="val 11774368"/>
              <a:gd name="adj2" fmla="val 15985600"/>
            </a:avLst>
          </a:prstGeom>
          <a:ln w="12700" cap="flat" cmpd="sng" algn="ctr">
            <a:solidFill>
              <a:srgbClr val="14B2EC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6C49319-6651-442D-9CD4-B4F74D8667D0}"/>
              </a:ext>
            </a:extLst>
          </p:cNvPr>
          <p:cNvSpPr txBox="1">
            <a:spLocks/>
          </p:cNvSpPr>
          <p:nvPr/>
        </p:nvSpPr>
        <p:spPr>
          <a:xfrm>
            <a:off x="1150738" y="6459283"/>
            <a:ext cx="11042651" cy="20807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  Professionnels (n=354) dont </a:t>
            </a:r>
            <a:r>
              <a:rPr lang="fr-BE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</a:t>
            </a:r>
            <a:r>
              <a:rPr lang="fr-BE" sz="1200" dirty="0">
                <a:solidFill>
                  <a:srgbClr val="14B2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épendants en personnes physiques (n=157)</a:t>
            </a:r>
          </a:p>
        </p:txBody>
      </p:sp>
    </p:spTree>
    <p:extLst>
      <p:ext uri="{BB962C8B-B14F-4D97-AF65-F5344CB8AC3E}">
        <p14:creationId xmlns:p14="http://schemas.microsoft.com/office/powerpoint/2010/main" val="3448597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BDAFA1A-6225-44A3-B590-7AACF7CD2E94}"/>
              </a:ext>
            </a:extLst>
          </p:cNvPr>
          <p:cNvSpPr/>
          <p:nvPr/>
        </p:nvSpPr>
        <p:spPr>
          <a:xfrm>
            <a:off x="10647050" y="5637246"/>
            <a:ext cx="1497623" cy="10842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" name="Picture 8" descr="CBC_RGB.eps">
            <a:extLst>
              <a:ext uri="{FF2B5EF4-FFF2-40B4-BE49-F238E27FC236}">
                <a16:creationId xmlns:a16="http://schemas.microsoft.com/office/drawing/2014/main" id="{5B5B3A6F-B269-4FD6-9048-4DCD2C0EF3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38" y="6103249"/>
            <a:ext cx="697277" cy="545055"/>
          </a:xfrm>
          <a:prstGeom prst="rect">
            <a:avLst/>
          </a:prstGeom>
        </p:spPr>
      </p:pic>
      <p:sp>
        <p:nvSpPr>
          <p:cNvPr id="21" name="Titre 3">
            <a:extLst>
              <a:ext uri="{FF2B5EF4-FFF2-40B4-BE49-F238E27FC236}">
                <a16:creationId xmlns:a16="http://schemas.microsoft.com/office/drawing/2014/main" id="{D0BD8192-CEEF-4CD3-B694-AF8D0E90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19" y="452669"/>
            <a:ext cx="11222096" cy="720080"/>
          </a:xfrm>
        </p:spPr>
        <p:txBody>
          <a:bodyPr/>
          <a:lstStyle/>
          <a:p>
            <a:r>
              <a:rPr lang="fr-BE" sz="2933" dirty="0">
                <a:solidFill>
                  <a:srgbClr val="003665"/>
                </a:solidFill>
                <a:latin typeface="ITC Lubalin Graph Std" panose="02060703020205020404" pitchFamily="18" charset="0"/>
              </a:rPr>
              <a:t>Vous êtes-vous (davantage) tourné vers le digital pour réinventer / relancer votre business ?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DEA58F7-ECA1-4A5E-8CDC-1413461B9A9C}"/>
              </a:ext>
            </a:extLst>
          </p:cNvPr>
          <p:cNvSpPr txBox="1">
            <a:spLocks/>
          </p:cNvSpPr>
          <p:nvPr/>
        </p:nvSpPr>
        <p:spPr>
          <a:xfrm>
            <a:off x="1626124" y="6333811"/>
            <a:ext cx="11042651" cy="42438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  Professionnels (n=95)  dont </a:t>
            </a:r>
            <a:r>
              <a:rPr lang="fr-FR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indépendants en personnes physiques (n=45) </a:t>
            </a: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ont du réinventer leur business.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2E003F8-1F61-4768-91E9-7B1067A185C6}"/>
              </a:ext>
            </a:extLst>
          </p:cNvPr>
          <p:cNvSpPr/>
          <p:nvPr/>
        </p:nvSpPr>
        <p:spPr>
          <a:xfrm>
            <a:off x="5519936" y="68627"/>
            <a:ext cx="1152128" cy="197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graphicFrame>
        <p:nvGraphicFramePr>
          <p:cNvPr id="28" name="Chart 15">
            <a:extLst>
              <a:ext uri="{FF2B5EF4-FFF2-40B4-BE49-F238E27FC236}">
                <a16:creationId xmlns:a16="http://schemas.microsoft.com/office/drawing/2014/main" id="{051C49DA-47FC-418F-9DEF-5ED02B1E24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2578201"/>
              </p:ext>
            </p:extLst>
          </p:nvPr>
        </p:nvGraphicFramePr>
        <p:xfrm>
          <a:off x="1717776" y="1764414"/>
          <a:ext cx="4812561" cy="4213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ZoneTexte 34">
            <a:extLst>
              <a:ext uri="{FF2B5EF4-FFF2-40B4-BE49-F238E27FC236}">
                <a16:creationId xmlns:a16="http://schemas.microsoft.com/office/drawing/2014/main" id="{86CCEAEA-0188-4225-848A-63458FB2F837}"/>
              </a:ext>
            </a:extLst>
          </p:cNvPr>
          <p:cNvSpPr txBox="1"/>
          <p:nvPr/>
        </p:nvSpPr>
        <p:spPr>
          <a:xfrm>
            <a:off x="5157590" y="496530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EE707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Non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8D4F785-DD5A-41B8-8EF5-064384FD6311}"/>
              </a:ext>
            </a:extLst>
          </p:cNvPr>
          <p:cNvSpPr txBox="1"/>
          <p:nvPr/>
        </p:nvSpPr>
        <p:spPr>
          <a:xfrm>
            <a:off x="2295778" y="2502383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009985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Oui</a:t>
            </a:r>
          </a:p>
        </p:txBody>
      </p:sp>
      <p:graphicFrame>
        <p:nvGraphicFramePr>
          <p:cNvPr id="37" name="Chart 7">
            <a:extLst>
              <a:ext uri="{FF2B5EF4-FFF2-40B4-BE49-F238E27FC236}">
                <a16:creationId xmlns:a16="http://schemas.microsoft.com/office/drawing/2014/main" id="{AAC67B20-AC34-442A-9ED6-C4634423FF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0554999"/>
              </p:ext>
            </p:extLst>
          </p:nvPr>
        </p:nvGraphicFramePr>
        <p:xfrm>
          <a:off x="8073957" y="2425683"/>
          <a:ext cx="2400267" cy="3220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17FA6214-ECF3-4606-A2BD-C9083B916DBD}"/>
              </a:ext>
            </a:extLst>
          </p:cNvPr>
          <p:cNvSpPr/>
          <p:nvPr/>
        </p:nvSpPr>
        <p:spPr>
          <a:xfrm>
            <a:off x="7728181" y="1585040"/>
            <a:ext cx="2762864" cy="4244227"/>
          </a:xfrm>
          <a:prstGeom prst="roundRect">
            <a:avLst/>
          </a:prstGeom>
          <a:noFill/>
          <a:ln w="3175">
            <a:solidFill>
              <a:srgbClr val="14B2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EF9B67B-665C-406D-AE73-5163B19569CA}"/>
              </a:ext>
            </a:extLst>
          </p:cNvPr>
          <p:cNvSpPr/>
          <p:nvPr/>
        </p:nvSpPr>
        <p:spPr>
          <a:xfrm>
            <a:off x="7682400" y="1607217"/>
            <a:ext cx="30034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b="1" dirty="0">
                <a:solidFill>
                  <a:srgbClr val="14B2EC"/>
                </a:solidFill>
                <a:latin typeface="ITC Lubalin Graph Std" panose="02060703020205020404" pitchFamily="18" charset="0"/>
              </a:rPr>
              <a:t>Indépendants en personnes physiques</a:t>
            </a:r>
            <a:endParaRPr lang="fr-BE" sz="2000" b="1" dirty="0">
              <a:solidFill>
                <a:srgbClr val="14B2EC"/>
              </a:solidFill>
            </a:endParaRPr>
          </a:p>
        </p:txBody>
      </p:sp>
      <p:sp>
        <p:nvSpPr>
          <p:cNvPr id="40" name="Espace réservé du numéro de diapositive 4">
            <a:extLst>
              <a:ext uri="{FF2B5EF4-FFF2-40B4-BE49-F238E27FC236}">
                <a16:creationId xmlns:a16="http://schemas.microsoft.com/office/drawing/2014/main" id="{ABB1957A-7701-4154-9CCB-C7E620A79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9349" y="6356351"/>
            <a:ext cx="828576" cy="287259"/>
          </a:xfrm>
        </p:spPr>
        <p:txBody>
          <a:bodyPr/>
          <a:lstStyle/>
          <a:p>
            <a:pPr algn="ctr">
              <a:defRPr/>
            </a:pPr>
            <a:fld id="{85A7CF98-E399-477B-BE0D-02BDC82360BB}" type="slidenum">
              <a:rPr lang="nl-BE" smtClean="0"/>
              <a:pPr algn="ctr">
                <a:defRPr/>
              </a:pPr>
              <a:t>9</a:t>
            </a:fld>
            <a:endParaRPr lang="nl-BE" dirty="0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67A659E5-ADE9-4066-9FE9-3C90B730F162}"/>
              </a:ext>
            </a:extLst>
          </p:cNvPr>
          <p:cNvSpPr/>
          <p:nvPr/>
        </p:nvSpPr>
        <p:spPr>
          <a:xfrm>
            <a:off x="4682643" y="1446484"/>
            <a:ext cx="5541816" cy="1920000"/>
          </a:xfrm>
          <a:prstGeom prst="arc">
            <a:avLst>
              <a:gd name="adj1" fmla="val 11774368"/>
              <a:gd name="adj2" fmla="val 15985600"/>
            </a:avLst>
          </a:prstGeom>
          <a:ln w="12700" cap="flat" cmpd="sng" algn="ctr">
            <a:solidFill>
              <a:srgbClr val="14B2EC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90AFC9-72C9-417C-A648-2F1ECEE16C90}"/>
              </a:ext>
            </a:extLst>
          </p:cNvPr>
          <p:cNvSpPr/>
          <p:nvPr/>
        </p:nvSpPr>
        <p:spPr>
          <a:xfrm>
            <a:off x="2980410" y="1910718"/>
            <a:ext cx="21194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b="1" dirty="0">
                <a:solidFill>
                  <a:srgbClr val="003665"/>
                </a:solidFill>
                <a:latin typeface="ITC Lubalin Graph Std" panose="02060703020205020404" pitchFamily="18" charset="0"/>
              </a:rPr>
              <a:t>Professionnels</a:t>
            </a:r>
            <a:endParaRPr lang="fr-BE" sz="2000" b="1" dirty="0">
              <a:solidFill>
                <a:srgbClr val="003665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53563E2-70EF-473B-9E1F-8E7BB882C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416" y="6171960"/>
            <a:ext cx="328371" cy="32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736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BC Template">
  <a:themeElements>
    <a:clrScheme name="KBC2014">
      <a:dk1>
        <a:sysClr val="windowText" lastClr="000000"/>
      </a:dk1>
      <a:lt1>
        <a:sysClr val="window" lastClr="FFFFFF"/>
      </a:lt1>
      <a:dk2>
        <a:srgbClr val="3E3E3E"/>
      </a:dk2>
      <a:lt2>
        <a:srgbClr val="F6C5B5"/>
      </a:lt2>
      <a:accent1>
        <a:srgbClr val="0A3365"/>
      </a:accent1>
      <a:accent2>
        <a:srgbClr val="1F99CD"/>
      </a:accent2>
      <a:accent3>
        <a:srgbClr val="4B9C07"/>
      </a:accent3>
      <a:accent4>
        <a:srgbClr val="0D6B57"/>
      </a:accent4>
      <a:accent5>
        <a:srgbClr val="D97E76"/>
      </a:accent5>
      <a:accent6>
        <a:srgbClr val="9A0322"/>
      </a:accent6>
      <a:hlink>
        <a:srgbClr val="9A9A9A"/>
      </a:hlink>
      <a:folHlink>
        <a:srgbClr val="4ECBF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AEEF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rgbClr val="003366"/>
            </a:solidFill>
            <a:latin typeface="Arial"/>
            <a:cs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BC2014">
    <a:dk1>
      <a:sysClr val="windowText" lastClr="000000"/>
    </a:dk1>
    <a:lt1>
      <a:sysClr val="window" lastClr="FFFFFF"/>
    </a:lt1>
    <a:dk2>
      <a:srgbClr val="3E3E3E"/>
    </a:dk2>
    <a:lt2>
      <a:srgbClr val="F6C5B5"/>
    </a:lt2>
    <a:accent1>
      <a:srgbClr val="0A3365"/>
    </a:accent1>
    <a:accent2>
      <a:srgbClr val="1F99CD"/>
    </a:accent2>
    <a:accent3>
      <a:srgbClr val="4B9C07"/>
    </a:accent3>
    <a:accent4>
      <a:srgbClr val="0D6B57"/>
    </a:accent4>
    <a:accent5>
      <a:srgbClr val="D97E76"/>
    </a:accent5>
    <a:accent6>
      <a:srgbClr val="9A0322"/>
    </a:accent6>
    <a:hlink>
      <a:srgbClr val="9A9A9A"/>
    </a:hlink>
    <a:folHlink>
      <a:srgbClr val="4ECBF8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BC2014">
    <a:dk1>
      <a:sysClr val="windowText" lastClr="000000"/>
    </a:dk1>
    <a:lt1>
      <a:sysClr val="window" lastClr="FFFFFF"/>
    </a:lt1>
    <a:dk2>
      <a:srgbClr val="3E3E3E"/>
    </a:dk2>
    <a:lt2>
      <a:srgbClr val="F6C5B5"/>
    </a:lt2>
    <a:accent1>
      <a:srgbClr val="0A3365"/>
    </a:accent1>
    <a:accent2>
      <a:srgbClr val="1F99CD"/>
    </a:accent2>
    <a:accent3>
      <a:srgbClr val="4B9C07"/>
    </a:accent3>
    <a:accent4>
      <a:srgbClr val="0D6B57"/>
    </a:accent4>
    <a:accent5>
      <a:srgbClr val="D97E76"/>
    </a:accent5>
    <a:accent6>
      <a:srgbClr val="9A0322"/>
    </a:accent6>
    <a:hlink>
      <a:srgbClr val="9A9A9A"/>
    </a:hlink>
    <a:folHlink>
      <a:srgbClr val="4ECBF8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KBC2014">
    <a:dk1>
      <a:sysClr val="windowText" lastClr="000000"/>
    </a:dk1>
    <a:lt1>
      <a:sysClr val="window" lastClr="FFFFFF"/>
    </a:lt1>
    <a:dk2>
      <a:srgbClr val="3E3E3E"/>
    </a:dk2>
    <a:lt2>
      <a:srgbClr val="F6C5B5"/>
    </a:lt2>
    <a:accent1>
      <a:srgbClr val="0A3365"/>
    </a:accent1>
    <a:accent2>
      <a:srgbClr val="1F99CD"/>
    </a:accent2>
    <a:accent3>
      <a:srgbClr val="4B9C07"/>
    </a:accent3>
    <a:accent4>
      <a:srgbClr val="0D6B57"/>
    </a:accent4>
    <a:accent5>
      <a:srgbClr val="D97E76"/>
    </a:accent5>
    <a:accent6>
      <a:srgbClr val="9A0322"/>
    </a:accent6>
    <a:hlink>
      <a:srgbClr val="9A9A9A"/>
    </a:hlink>
    <a:folHlink>
      <a:srgbClr val="4ECBF8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1645</Words>
  <Application>Microsoft Office PowerPoint</Application>
  <PresentationFormat>Grand écran</PresentationFormat>
  <Paragraphs>202</Paragraphs>
  <Slides>25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25</vt:i4>
      </vt:variant>
    </vt:vector>
  </HeadingPairs>
  <TitlesOfParts>
    <vt:vector size="40" baseType="lpstr">
      <vt:lpstr>Arial</vt:lpstr>
      <vt:lpstr>Bell MT</vt:lpstr>
      <vt:lpstr>Calibri</vt:lpstr>
      <vt:lpstr>Calibri Light</vt:lpstr>
      <vt:lpstr>Cambria</vt:lpstr>
      <vt:lpstr>ITC Lubalin Graph Std</vt:lpstr>
      <vt:lpstr>ITC Lubalin Graph Std Book</vt:lpstr>
      <vt:lpstr>Lucida Grande</vt:lpstr>
      <vt:lpstr>Rockwell</vt:lpstr>
      <vt:lpstr>Rubik</vt:lpstr>
      <vt:lpstr>Rubik Medium</vt:lpstr>
      <vt:lpstr>Verdana</vt:lpstr>
      <vt:lpstr>Wingdings</vt:lpstr>
      <vt:lpstr>Thème Office</vt:lpstr>
      <vt:lpstr>KBC Template</vt:lpstr>
      <vt:lpstr>Présentation PowerPoint</vt:lpstr>
      <vt:lpstr>Agenda </vt:lpstr>
      <vt:lpstr>Contexte  </vt:lpstr>
      <vt:lpstr>Enquête réalisée par Profacts </vt:lpstr>
      <vt:lpstr>Présentation PowerPoint</vt:lpstr>
      <vt:lpstr>Depuis combien de temps avez-vous lancé votre business ?</vt:lpstr>
      <vt:lpstr>Avez-vous pu maintenir votre activité depuis le début de la crise du COVID-19 ?</vt:lpstr>
      <vt:lpstr>Suite à la crise du COVID-19, avez-vous réinventé votre business ?</vt:lpstr>
      <vt:lpstr>Vous êtes-vous (davantage) tourné vers le digital pour réinventer / relancer votre business ?</vt:lpstr>
      <vt:lpstr>Quelles solutions digitales avez-vous créées / utilisez-vous dans le cadre de cette crise du COVID-19 ?</vt:lpstr>
      <vt:lpstr>Présentation PowerPoint</vt:lpstr>
      <vt:lpstr>Les formalités administratives, comptables et financières constituent-elles une charge mentale dans votre quotidien professionnel ?</vt:lpstr>
      <vt:lpstr>Cette charge mentale a-t-elle augmenté depuis le début de la crise du COVID-19 ?</vt:lpstr>
      <vt:lpstr>Quel(s) service(s) digitaux seraient à même de soulager cette charge mentale? </vt:lpstr>
      <vt:lpstr>La crise COVID-19 a-t-elle modifié vos attentes en matière de produits et services bancaires pour votre activité professionnelle ?</vt:lpstr>
      <vt:lpstr>Quelles sont les 3 propositions qui, selon vous, devraient être développées en priorité par votre banque professionnelle après la crise du COVID-19 ?</vt:lpstr>
      <vt:lpstr>Si vous deviez faire appel à un conseiller bancaire pour vos besoins bancaires professionnels aujourd'hui, laquelle des options suivantes préféreriez-vous ?</vt:lpstr>
      <vt:lpstr>Seriez-vous intéressé(e) de devenir client(e) d'une banque pour les professionnels avec une offre 100% digitale ?"</vt:lpstr>
      <vt:lpstr>Quelles sont les principales raisons pour lesquelles vous souhaitez devenir client(e) d'une banque pour les professionnels avec une offre 100% digitale ?</vt:lpstr>
      <vt:lpstr>Selon vous, quelle est la banque idéale du futur pour votre business ?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Fabien Tyteca</dc:creator>
  <cp:lastModifiedBy>Fabien Tyteca</cp:lastModifiedBy>
  <cp:revision>78</cp:revision>
  <cp:lastPrinted>2021-09-02T07:36:11Z</cp:lastPrinted>
  <dcterms:created xsi:type="dcterms:W3CDTF">2021-08-23T07:47:56Z</dcterms:created>
  <dcterms:modified xsi:type="dcterms:W3CDTF">2021-09-02T08:56:18Z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44a7eb9-e308-4cb8-ad88-b50d70445f3a_Enabled">
    <vt:lpwstr>true</vt:lpwstr>
  </property>
  <property fmtid="{D5CDD505-2E9C-101B-9397-08002B2CF9AE}" pid="3" name="MSIP_Label_d44a7eb9-e308-4cb8-ad88-b50d70445f3a_SetDate">
    <vt:lpwstr>2021-09-02T08:56:16Z</vt:lpwstr>
  </property>
  <property fmtid="{D5CDD505-2E9C-101B-9397-08002B2CF9AE}" pid="4" name="MSIP_Label_d44a7eb9-e308-4cb8-ad88-b50d70445f3a_Method">
    <vt:lpwstr>Privileged</vt:lpwstr>
  </property>
  <property fmtid="{D5CDD505-2E9C-101B-9397-08002B2CF9AE}" pid="5" name="MSIP_Label_d44a7eb9-e308-4cb8-ad88-b50d70445f3a_Name">
    <vt:lpwstr>d44a7eb9-e308-4cb8-ad88-b50d70445f3a</vt:lpwstr>
  </property>
  <property fmtid="{D5CDD505-2E9C-101B-9397-08002B2CF9AE}" pid="6" name="MSIP_Label_d44a7eb9-e308-4cb8-ad88-b50d70445f3a_SiteId">
    <vt:lpwstr>64af2aee-7d6c-49ac-a409-192d3fee73b8</vt:lpwstr>
  </property>
  <property fmtid="{D5CDD505-2E9C-101B-9397-08002B2CF9AE}" pid="7" name="MSIP_Label_d44a7eb9-e308-4cb8-ad88-b50d70445f3a_ActionId">
    <vt:lpwstr>d8a472a9-df7e-4460-9a78-304da3c55587</vt:lpwstr>
  </property>
  <property fmtid="{D5CDD505-2E9C-101B-9397-08002B2CF9AE}" pid="8" name="MSIP_Label_d44a7eb9-e308-4cb8-ad88-b50d70445f3a_ContentBits">
    <vt:lpwstr>1</vt:lpwstr>
  </property>
</Properties>
</file>